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22"/>
  </p:notesMasterIdLst>
  <p:sldIdLst>
    <p:sldId id="586" r:id="rId3"/>
    <p:sldId id="581" r:id="rId4"/>
    <p:sldId id="560" r:id="rId5"/>
    <p:sldId id="564" r:id="rId6"/>
    <p:sldId id="599" r:id="rId7"/>
    <p:sldId id="582" r:id="rId8"/>
    <p:sldId id="610" r:id="rId9"/>
    <p:sldId id="598" r:id="rId10"/>
    <p:sldId id="600" r:id="rId11"/>
    <p:sldId id="577" r:id="rId12"/>
    <p:sldId id="587" r:id="rId13"/>
    <p:sldId id="602" r:id="rId14"/>
    <p:sldId id="604" r:id="rId15"/>
    <p:sldId id="589" r:id="rId16"/>
    <p:sldId id="597" r:id="rId17"/>
    <p:sldId id="566" r:id="rId18"/>
    <p:sldId id="567" r:id="rId19"/>
    <p:sldId id="609" r:id="rId20"/>
    <p:sldId id="554" r:id="rId21"/>
  </p:sldIdLst>
  <p:sldSz cx="12192000" cy="6858000"/>
  <p:notesSz cx="10234613" cy="710406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kground" id="{3AF0B72C-A20C-429D-AA64-91EA149EAF66}">
          <p14:sldIdLst>
            <p14:sldId id="586"/>
            <p14:sldId id="581"/>
            <p14:sldId id="560"/>
          </p14:sldIdLst>
        </p14:section>
        <p14:section name="Fall Detection" id="{DBC516C1-D282-41DB-B2E7-47A97BD33961}">
          <p14:sldIdLst>
            <p14:sldId id="564"/>
            <p14:sldId id="599"/>
            <p14:sldId id="582"/>
            <p14:sldId id="610"/>
          </p14:sldIdLst>
        </p14:section>
        <p14:section name="Auxiliary Care Radar" id="{4C9247B3-7552-42FD-8D72-FBE522754B5E}">
          <p14:sldIdLst>
            <p14:sldId id="598"/>
            <p14:sldId id="600"/>
            <p14:sldId id="577"/>
            <p14:sldId id="587"/>
            <p14:sldId id="602"/>
          </p14:sldIdLst>
        </p14:section>
        <p14:section name="Platform" id="{DEEF2F38-744E-4CED-96C1-9E3E7B88FDFE}">
          <p14:sldIdLst>
            <p14:sldId id="604"/>
            <p14:sldId id="589"/>
            <p14:sldId id="597"/>
            <p14:sldId id="566"/>
            <p14:sldId id="567"/>
            <p14:sldId id="609"/>
            <p14:sldId id="5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晗13" initials="李晗13" lastIdx="15" clrIdx="0">
    <p:extLst>
      <p:ext uri="{19B8F6BF-5375-455C-9EA6-DF929625EA0E}">
        <p15:presenceInfo xmlns:p15="http://schemas.microsoft.com/office/powerpoint/2012/main" userId="S-1-5-21-301378855-1296857468-2813838616-4193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FC8"/>
    <a:srgbClr val="14A69A"/>
    <a:srgbClr val="E1DACA"/>
    <a:srgbClr val="FAF6E7"/>
    <a:srgbClr val="ECE6DA"/>
    <a:srgbClr val="2D6093"/>
    <a:srgbClr val="D81E06"/>
    <a:srgbClr val="3C8DB2"/>
    <a:srgbClr val="2B588C"/>
    <a:srgbClr val="F2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5" autoAdjust="0"/>
    <p:restoredTop sz="94828" autoAdjust="0"/>
  </p:normalViewPr>
  <p:slideViewPr>
    <p:cSldViewPr snapToGrid="0">
      <p:cViewPr>
        <p:scale>
          <a:sx n="75" d="100"/>
          <a:sy n="75" d="100"/>
        </p:scale>
        <p:origin x="312" y="230"/>
      </p:cViewPr>
      <p:guideLst>
        <p:guide orient="horz" pos="2160"/>
        <p:guide pos="3840"/>
        <p:guide pos="384"/>
        <p:guide pos="72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houzihao7\Desktop\Healthcare\&#24066;&#2233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664479440069992E-2"/>
          <c:y val="0.18442818971038633"/>
          <c:w val="0.85544663167104107"/>
          <c:h val="0.58375065261632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0-19</c:v>
                </c:pt>
              </c:strCache>
            </c:strRef>
          </c:tx>
          <c:spPr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1950</c:v>
                </c:pt>
                <c:pt idx="1">
                  <c:v>2021</c:v>
                </c:pt>
                <c:pt idx="2">
                  <c:v>2050</c:v>
                </c:pt>
              </c:numCache>
            </c:numRef>
          </c:cat>
          <c:val>
            <c:numRef>
              <c:f>Sheet1!$B$3:$D$3</c:f>
              <c:numCache>
                <c:formatCode>_ * #,##0.0_ ;_ * \-#,##0.0_ ;_ * "-"??_ ;_ @_ </c:formatCode>
                <c:ptCount val="3"/>
                <c:pt idx="0">
                  <c:v>1.1000000000000001</c:v>
                </c:pt>
                <c:pt idx="1">
                  <c:v>2.6</c:v>
                </c:pt>
                <c:pt idx="2" formatCode="0.0">
                  <c:v>2.6189999999999998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F0-40F5-9867-A060FA967926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20-64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1950</c:v>
                </c:pt>
                <c:pt idx="1">
                  <c:v>2021</c:v>
                </c:pt>
                <c:pt idx="2">
                  <c:v>2050</c:v>
                </c:pt>
              </c:numCache>
            </c:numRef>
          </c:cat>
          <c:val>
            <c:numRef>
              <c:f>Sheet1!$B$4:$D$4</c:f>
              <c:numCache>
                <c:formatCode>General</c:formatCode>
                <c:ptCount val="3"/>
                <c:pt idx="0" formatCode="_ * #,##0.0_ ;_ * \-#,##0.0_ ;_ * &quot;-&quot;??_ ;_ @_ ">
                  <c:v>1.2749999999999999</c:v>
                </c:pt>
                <c:pt idx="1">
                  <c:v>4.5</c:v>
                </c:pt>
                <c:pt idx="2" formatCode="0.0">
                  <c:v>5.528999999999999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F0-40F5-9867-A060FA967926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rgbClr val="5BC1B8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8791F9CA-B28F-486A-A542-36DF471D4018}" type="VALUE">
                      <a:rPr lang="en-US" altLang="zh-CN" b="1">
                        <a:solidFill>
                          <a:srgbClr val="FF6320"/>
                        </a:solidFill>
                        <a:latin typeface="+mn-lt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CF0-40F5-9867-A060FA9679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FF632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1950</c:v>
                </c:pt>
                <c:pt idx="1">
                  <c:v>2021</c:v>
                </c:pt>
                <c:pt idx="2">
                  <c:v>2050</c:v>
                </c:pt>
              </c:numCache>
            </c:numRef>
          </c:cat>
          <c:val>
            <c:numRef>
              <c:f>Sheet1!$B$5:$D$5</c:f>
              <c:numCache>
                <c:formatCode>0.0</c:formatCode>
                <c:ptCount val="3"/>
                <c:pt idx="0" formatCode="_ * #,##0.0_ ;_ * \-#,##0.0_ ;_ * &quot;-&quot;??_ ;_ @_ ">
                  <c:v>0.13</c:v>
                </c:pt>
                <c:pt idx="1">
                  <c:v>0.74</c:v>
                </c:pt>
                <c:pt idx="2">
                  <c:v>1.5519999999999998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F0-40F5-9867-A060FA967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6775135"/>
        <c:axId val="1016791775"/>
      </c:barChart>
      <c:catAx>
        <c:axId val="10167751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"/>
              <c:y val="7.78723701485893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6791775"/>
        <c:crosses val="autoZero"/>
        <c:auto val="1"/>
        <c:lblAlgn val="ctr"/>
        <c:lblOffset val="100"/>
        <c:noMultiLvlLbl val="0"/>
      </c:catAx>
      <c:valAx>
        <c:axId val="1016791775"/>
        <c:scaling>
          <c:orientation val="minMax"/>
        </c:scaling>
        <c:delete val="0"/>
        <c:axPos val="l"/>
        <c:numFmt formatCode="_ * #,##0.0_ ;_ * \-#,##0.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6775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FF632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29496587926509188"/>
          <c:y val="0.87269973606240392"/>
          <c:w val="0.42951268591426078"/>
          <c:h val="7.6724478067692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0.29053</cdr:x>
      <cdr:y>0.61626</cdr:y>
    </cdr:from>
    <cdr:to>
      <cdr:x>0.85859</cdr:x>
      <cdr:y>0.75936</cdr:y>
    </cdr:to>
    <cdr:cxnSp macro="">
      <cdr:nvCxnSpPr>
        <cdr:cNvPr id="3" name="直接连接符 2"/>
        <cdr:cNvCxnSpPr/>
      </cdr:nvCxnSpPr>
      <cdr:spPr>
        <a:xfrm xmlns:a="http://schemas.openxmlformats.org/drawingml/2006/main" flipV="1">
          <a:off x="1328323" y="2082156"/>
          <a:ext cx="2597150" cy="4835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632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861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7066" y="0"/>
            <a:ext cx="4434861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3430" y="3418677"/>
            <a:ext cx="8187436" cy="2797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747325"/>
            <a:ext cx="4434861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7066" y="6747325"/>
            <a:ext cx="4434861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718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kumimoji="1" lang="en-US" altLang="zh-CN" sz="1200" b="0" u="none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90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714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能够提供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大报警类型：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、跌倒报警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、滞留报警：患者在卫生间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浴室停留过久（超过设定时间），则发出报警；例如昏迷、瘫倒、无法动弹等情况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、离床报警：患者在夜间（可设定时间段），离开床超过一定时间没有返回，则发出报警，能够第一时间发现意外，也能提高巡房效率；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、入侵报警：夜间情况有人异常闯入病房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、体征异常报警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、声音异常报警：监测尖叫、呼喊等情况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、离房报警：患者夜间离开房间一定时间内没有回来，第一时间发现并且上报。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1738-C6A8-4F9D-87B5-AE3D7EFFE93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08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baseline="0" dirty="0" smtClean="0"/>
              <a:t>New homepage of healthcare platform.</a:t>
            </a:r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zh-CN" baseline="0" dirty="0" smtClean="0"/>
              <a:t>The upper part is the </a:t>
            </a: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Summary of all kinds of alarms: the staff can </a:t>
            </a:r>
            <a:r>
              <a:rPr lang="en-US" altLang="zh-CN" sz="1200" kern="1200" spc="0" dirty="0" smtClean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Helvetica Now Text Bold" panose="020B0A04030202090204" charset="0"/>
                <a:sym typeface="+mn-ea"/>
              </a:rPr>
              <a:t>easily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 view the elderly status;</a:t>
            </a:r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Another</a:t>
            </a:r>
            <a:r>
              <a:rPr lang="en-US" altLang="zh-CN" sz="1200" kern="1200" spc="50" baseline="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</a:t>
            </a: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part is </a:t>
            </a:r>
            <a:r>
              <a:rPr lang="en-US" altLang="zh-CN" sz="1200" kern="1200" spc="5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List of vital indicators, we</a:t>
            </a:r>
            <a:r>
              <a:rPr lang="en-US" altLang="zh-CN" sz="1200" kern="1200" spc="50" baseline="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can know 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Whether in the room/bed, and</a:t>
            </a:r>
            <a:r>
              <a:rPr lang="en-US" altLang="zh-CN" sz="1200" baseline="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 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Heart &amp; Breath rate.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10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spc="-20" dirty="0" smtClean="0">
              <a:solidFill>
                <a:srgbClr val="EF6D00"/>
              </a:solidFill>
              <a:latin typeface="+mn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699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spc="50" dirty="0" smtClean="0">
              <a:solidFill>
                <a:schemeClr val="accent1"/>
              </a:solidFill>
              <a:latin typeface="+mn-lt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055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This is</a:t>
            </a:r>
            <a:r>
              <a:rPr kumimoji="1" lang="en-US" altLang="zh-CN" baseline="0" dirty="0" smtClean="0"/>
              <a:t> our topology: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As we can see, The </a:t>
            </a:r>
            <a:r>
              <a:rPr lang="en-US" altLang="zh-CN" sz="1200" dirty="0" smtClean="0">
                <a:solidFill>
                  <a:schemeClr val="bg1"/>
                </a:solidFill>
              </a:rPr>
              <a:t>Fall  Detection Radar and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Auxiliary care Radar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 can link to  </a:t>
            </a:r>
            <a:r>
              <a:rPr lang="en-US" altLang="zh-CN" sz="1200" dirty="0" smtClean="0">
                <a:latin typeface="Helvetica Now Text Medium" panose="020B0604030202020204" pitchFamily="34" charset="0"/>
                <a:sym typeface="+mn-lt"/>
              </a:rPr>
              <a:t>HCP, we</a:t>
            </a:r>
            <a:r>
              <a:rPr lang="en-US" altLang="zh-CN" sz="1200" baseline="0" dirty="0" smtClean="0">
                <a:latin typeface="Helvetica Now Text Medium" panose="020B0604030202020204" pitchFamily="34" charset="0"/>
                <a:sym typeface="+mn-lt"/>
              </a:rPr>
              <a:t> can check it on 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latin typeface="Helvetica Now Text Medium" panose="020B0604030202020204" pitchFamily="34" charset="0"/>
                <a:sym typeface="+mn-lt"/>
              </a:rPr>
              <a:t>Client and app client , we also support </a:t>
            </a:r>
            <a:r>
              <a:rPr lang="en-US" altLang="zh-CN" sz="1200" baseline="0" dirty="0" err="1" smtClean="0">
                <a:latin typeface="Helvetica Now Text Medium" panose="020B0604030202020204" pitchFamily="34" charset="0"/>
                <a:sym typeface="+mn-lt"/>
              </a:rPr>
              <a:t>OpenAPI</a:t>
            </a:r>
            <a:r>
              <a:rPr lang="en-US" altLang="zh-CN" sz="1200" baseline="0" dirty="0" smtClean="0">
                <a:latin typeface="Helvetica Now Text Medium" panose="020B0604030202020204" pitchFamily="34" charset="0"/>
                <a:sym typeface="+mn-lt"/>
              </a:rPr>
              <a:t> to export our data for the </a:t>
            </a:r>
            <a:r>
              <a:rPr lang="en-US" altLang="zh-CN" sz="1200" dirty="0" smtClean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3rd Party</a:t>
            </a:r>
            <a:r>
              <a:rPr lang="en-US" altLang="zh-CN" sz="1200" baseline="0" dirty="0" smtClean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 </a:t>
            </a:r>
            <a:r>
              <a:rPr lang="en-US" altLang="zh-CN" sz="1200" dirty="0" smtClean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Platform.</a:t>
            </a:r>
            <a:endParaRPr lang="zh-CN" altLang="en-US" sz="1200" dirty="0" smtClean="0"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>
              <a:solidFill>
                <a:schemeClr val="bg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69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deployment instruction about our two products. 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Fall Detection Radar, it needs to be installed against the wall, the detection area supports a maximum of 4 multiply 2.4 meters. 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Auxiliary Care Rader, please use tools to fix the radar on the wall, make the height between radar and bed in 1 meters.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details, I will upload the deployment document to MPS after the Live and you can check it.</a:t>
            </a:r>
            <a:endParaRPr kumimoji="1" lang="en-US" altLang="zh-CN" baseline="0" dirty="0" smtClean="0"/>
          </a:p>
          <a:p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127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1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0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sz="1200" b="0" dirty="0" smtClean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227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74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three existing solutions of fall prevention,.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camera obviously can't be used in the private space, nobody wants to be watched in their room.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elder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watch are the common choice when they need help, but it is uncomfortable for the elderly, so more than 30% old man refuse wear it, even u can accept , u must charge it frequently and keep wearing all the time.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Last, emergency button can‘t work when u lose your consciousness after falling down.</a:t>
            </a:r>
          </a:p>
          <a:p>
            <a:pPr rtl="0"/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general, these products are not designed suitable for the elderly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product we need,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privacy protection, comfortable and intelligent product.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52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9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跌倒检测雷达原理：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MIMO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、波束形成、群跟踪、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KNN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型识别等技术。它可以获取目标信息，包括人的位置、速度、姿势等，并通过点云数据提供非接触、非隐私的跌倒检测。</a:t>
            </a:r>
            <a:endParaRPr lang="zh-CN" altLang="en-US" sz="1200" dirty="0" smtClean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pPr>
              <a:lnSpc>
                <a:spcPts val="1600"/>
              </a:lnSpc>
            </a:pPr>
            <a:r>
              <a:rPr lang="zh-CN" altLang="en-US" sz="1200" dirty="0" smtClean="0">
                <a:solidFill>
                  <a:srgbClr val="FF632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跌倒检测原理：</a:t>
            </a:r>
            <a:endParaRPr lang="en-US" altLang="zh-CN" sz="1200" dirty="0" smtClean="0">
              <a:solidFill>
                <a:srgbClr val="FF6320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altLang="zh-CN" sz="1200" b="0" i="0" kern="1200" dirty="0" smtClean="0">
                <a:solidFill>
                  <a:srgbClr val="FF6320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1</a:t>
            </a:r>
            <a:r>
              <a:rPr lang="zh-CN" altLang="en-US" sz="1200" b="0" i="0" kern="1200" dirty="0" smtClean="0">
                <a:solidFill>
                  <a:srgbClr val="FF6320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、物体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产生高差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(1.2-0.8m);</a:t>
            </a:r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、检测物体的轮廓发生变化，雷达成像生成数据形成点云状成像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、下落作用的连续性：需要是连续的下落动作；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part is about the parameters of our product:</a:t>
            </a:r>
          </a:p>
          <a:p>
            <a:r>
              <a:rPr lang="en-US" altLang="zh-CN" baseline="0" dirty="0" smtClean="0"/>
              <a:t>We have large detection range about 10 square 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Let’s take a example, for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a 30m² room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, it is recommended to install two or three devices.one in bathroom, another two</a:t>
            </a: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 in bedroom.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It also has high accuracy, our radar </a:t>
            </a:r>
            <a:r>
              <a:rPr lang="en-US" altLang="zh-CN" sz="1200" baseline="0" dirty="0" smtClean="0">
                <a:solidFill>
                  <a:schemeClr val="tx1"/>
                </a:solidFill>
                <a:latin typeface="+mn-lt"/>
                <a:ea typeface="+mn-ea"/>
                <a:sym typeface="Helvetica Now Text Medium" panose="020B0604030202020204" pitchFamily="34" charset="0"/>
              </a:rPr>
              <a:t>can recognize different position, like bending, 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sitting, and squatting ,and falling</a:t>
            </a: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Besides, u </a:t>
            </a:r>
            <a:r>
              <a:rPr lang="en-US" altLang="zh-CN" sz="1600" baseline="0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don’t need worry about our product will be harmful to your body.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04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热存在监测</a:t>
            </a:r>
            <a:r>
              <a:rPr lang="en-US" altLang="zh-CN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只有热成像视频画面，并且可以进行马赛克处理；</a:t>
            </a:r>
            <a:endParaRPr lang="en-US" altLang="zh-CN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还能够进行语音对讲；</a:t>
            </a:r>
            <a:endParaRPr lang="en-US" altLang="zh-CN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原理：通过判断图像的头肩比来识别人，并且计算人数</a:t>
            </a:r>
            <a:r>
              <a:rPr lang="en-US" altLang="zh-CN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2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600" dirty="0" smtClean="0"/>
              <a:t>For most nursing</a:t>
            </a:r>
            <a:r>
              <a:rPr kumimoji="1" lang="en-US" altLang="zh-CN" sz="1600" baseline="0" dirty="0" smtClean="0"/>
              <a:t> home, the staff need do ward rounds everyday, it is very inefficient for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aseline="0" dirty="0" smtClean="0"/>
              <a:t>And they are lack of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Precise and meticulous management</a:t>
            </a:r>
            <a:r>
              <a:rPr lang="en-US" altLang="zh-CN" sz="16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en-US" altLang="zh-CN" sz="1600" baseline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they don’t have the health data of</a:t>
            </a:r>
            <a:r>
              <a:rPr kumimoji="1" lang="en-US" altLang="zh-CN" sz="1600" baseline="0" dirty="0" smtClean="0">
                <a:solidFill>
                  <a:schemeClr val="tx1"/>
                </a:solidFill>
                <a:latin typeface="+mn-lt"/>
                <a:ea typeface="+mn-ea"/>
              </a:rPr>
              <a:t> the elderly.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600" baseline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aseline="0" dirty="0" smtClean="0">
                <a:solidFill>
                  <a:schemeClr val="tx1"/>
                </a:solidFill>
                <a:latin typeface="+mn-lt"/>
                <a:ea typeface="+mn-ea"/>
              </a:rPr>
              <a:t>So, it’s obvious what we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It</a:t>
            </a:r>
            <a:r>
              <a:rPr lang="zh-CN" altLang="en-US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 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will be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better to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know everyone whether in bed when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 we need</a:t>
            </a:r>
            <a:endParaRPr lang="en-US" altLang="zh-CN" sz="1200" i="1" dirty="0" smtClean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And abnormal events alarm can help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 us take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action in time</a:t>
            </a:r>
            <a:endParaRPr lang="en-US" altLang="zh-CN" sz="1600" dirty="0" smtClean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And,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basic vital signs and sleep data are also very useful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553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睡眠管家中心率</a:t>
            </a:r>
            <a:r>
              <a:rPr lang="en-US" altLang="zh-CN" dirty="0" smtClean="0"/>
              <a:t>/</a:t>
            </a:r>
            <a:r>
              <a:rPr lang="zh-CN" altLang="en-US" dirty="0" smtClean="0"/>
              <a:t>呼吸频率检测的原理介绍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章节页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972" y="5083176"/>
            <a:ext cx="10385425" cy="418465"/>
          </a:xfrm>
          <a:prstGeom prst="rect">
            <a:avLst/>
          </a:prstGeom>
        </p:spPr>
      </p:pic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6990" y="-27305"/>
            <a:ext cx="12272400" cy="6904800"/>
          </a:xfrm>
          <a:prstGeom prst="rect">
            <a:avLst/>
          </a:prstGeom>
        </p:spPr>
      </p:pic>
      <p:sp>
        <p:nvSpPr>
          <p:cNvPr id="20" name="椭圆 19"/>
          <p:cNvSpPr/>
          <p:nvPr userDrawn="1"/>
        </p:nvSpPr>
        <p:spPr>
          <a:xfrm>
            <a:off x="611314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6161405" y="4104006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3000"/>
                  </a:srgbClr>
                </a:gs>
                <a:gs pos="100000">
                  <a:srgbClr val="9D9D9D">
                    <a:alpha val="17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2000"/>
                  </a:srgbClr>
                </a:gs>
                <a:gs pos="100000">
                  <a:srgbClr val="9D9D9D">
                    <a:alpha val="19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任意多边形 14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任意多边形 16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任意多边形 3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6036310" y="4120515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307" y="5081271"/>
            <a:ext cx="10356215" cy="418465"/>
          </a:xfrm>
          <a:prstGeom prst="rect">
            <a:avLst/>
          </a:prstGeom>
        </p:spPr>
      </p:pic>
      <p:sp>
        <p:nvSpPr>
          <p:cNvPr id="19" name="椭圆 18"/>
          <p:cNvSpPr/>
          <p:nvPr userDrawn="1"/>
        </p:nvSpPr>
        <p:spPr>
          <a:xfrm>
            <a:off x="598995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glow>
              <a:schemeClr val="accent1">
                <a:alpha val="1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07" y="265779"/>
            <a:ext cx="3114768" cy="35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章节页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972" y="5083176"/>
            <a:ext cx="10385425" cy="418465"/>
          </a:xfrm>
          <a:prstGeom prst="rect">
            <a:avLst/>
          </a:prstGeom>
        </p:spPr>
      </p:pic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6990" y="-27305"/>
            <a:ext cx="12272400" cy="6904800"/>
          </a:xfrm>
          <a:prstGeom prst="rect">
            <a:avLst/>
          </a:prstGeom>
        </p:spPr>
      </p:pic>
      <p:sp>
        <p:nvSpPr>
          <p:cNvPr id="20" name="椭圆 19"/>
          <p:cNvSpPr/>
          <p:nvPr userDrawn="1"/>
        </p:nvSpPr>
        <p:spPr>
          <a:xfrm>
            <a:off x="611314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6161405" y="4104006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3000"/>
                  </a:srgbClr>
                </a:gs>
                <a:gs pos="100000">
                  <a:srgbClr val="9D9D9D">
                    <a:alpha val="17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2000"/>
                  </a:srgbClr>
                </a:gs>
                <a:gs pos="100000">
                  <a:srgbClr val="9D9D9D">
                    <a:alpha val="19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任意多边形 14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任意多边形 16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任意多边形 3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6036310" y="4120515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307" y="5081271"/>
            <a:ext cx="10356215" cy="418465"/>
          </a:xfrm>
          <a:prstGeom prst="rect">
            <a:avLst/>
          </a:prstGeom>
        </p:spPr>
      </p:pic>
      <p:sp>
        <p:nvSpPr>
          <p:cNvPr id="19" name="椭圆 18"/>
          <p:cNvSpPr/>
          <p:nvPr userDrawn="1"/>
        </p:nvSpPr>
        <p:spPr>
          <a:xfrm>
            <a:off x="598995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glow>
              <a:schemeClr val="accent1">
                <a:alpha val="1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99195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5340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-水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060" y="-15239"/>
            <a:ext cx="12192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4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深色版-图片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u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" y="-21590"/>
            <a:ext cx="12268835" cy="690118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8100" y="-21590"/>
            <a:ext cx="1230820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  <p:extLst>
      <p:ext uri="{BB962C8B-B14F-4D97-AF65-F5344CB8AC3E}">
        <p14:creationId xmlns:p14="http://schemas.microsoft.com/office/powerpoint/2010/main" val="3253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深色版-图片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u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417" y="-21590"/>
            <a:ext cx="12268835" cy="690118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38100" y="-21590"/>
            <a:ext cx="1227899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  <p:extLst>
      <p:ext uri="{BB962C8B-B14F-4D97-AF65-F5344CB8AC3E}">
        <p14:creationId xmlns:p14="http://schemas.microsoft.com/office/powerpoint/2010/main" val="2781153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46" y="266778"/>
            <a:ext cx="3105254" cy="3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5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8213727" y="295275"/>
            <a:ext cx="3714115" cy="3289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6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0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任意多边形 7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2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任意多边形 8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4" y="5065044"/>
            <a:ext cx="10372092" cy="431516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8213727" y="295275"/>
            <a:ext cx="3714115" cy="3289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8213727" y="295275"/>
            <a:ext cx="3714115" cy="328930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solidFill>
              <a:schemeClr val="accent4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682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-水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060" y="-15239"/>
            <a:ext cx="12192000" cy="686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深色版-图片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u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" y="-21590"/>
            <a:ext cx="12268835" cy="690118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8100" y="-21590"/>
            <a:ext cx="1230820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深色版-图片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u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417" y="-21590"/>
            <a:ext cx="12268835" cy="690118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38100" y="-21590"/>
            <a:ext cx="1227899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07" y="265779"/>
            <a:ext cx="3114768" cy="35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508635" y="-27304"/>
            <a:ext cx="412750" cy="220789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93753" y="408894"/>
            <a:ext cx="276225" cy="2360295"/>
          </a:xfrm>
          <a:prstGeom prst="rect">
            <a:avLst/>
          </a:prstGeom>
          <a:gradFill>
            <a:gsLst>
              <a:gs pos="35000">
                <a:schemeClr val="accent1">
                  <a:alpha val="0"/>
                </a:schemeClr>
              </a:gs>
              <a:gs pos="0">
                <a:schemeClr val="accent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6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0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任意多边形 7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2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任意多边形 8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4" y="5065044"/>
            <a:ext cx="10372092" cy="4315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3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26" Type="http://schemas.openxmlformats.org/officeDocument/2006/relationships/image" Target="../media/image88.png"/><Relationship Id="rId3" Type="http://schemas.openxmlformats.org/officeDocument/2006/relationships/image" Target="../media/image71.png"/><Relationship Id="rId21" Type="http://schemas.openxmlformats.org/officeDocument/2006/relationships/image" Target="../media/image84.png"/><Relationship Id="rId34" Type="http://schemas.openxmlformats.org/officeDocument/2006/relationships/image" Target="../media/image94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image" Target="../media/image87.png"/><Relationship Id="rId3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png"/><Relationship Id="rId20" Type="http://schemas.openxmlformats.org/officeDocument/2006/relationships/image" Target="../media/image83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24" Type="http://schemas.microsoft.com/office/2007/relationships/hdphoto" Target="../media/hdphoto6.wdp"/><Relationship Id="rId32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23" Type="http://schemas.openxmlformats.org/officeDocument/2006/relationships/image" Target="../media/image86.png"/><Relationship Id="rId28" Type="http://schemas.openxmlformats.org/officeDocument/2006/relationships/image" Target="../media/image90.png"/><Relationship Id="rId10" Type="http://schemas.openxmlformats.org/officeDocument/2006/relationships/image" Target="../media/image76.png"/><Relationship Id="rId19" Type="http://schemas.openxmlformats.org/officeDocument/2006/relationships/image" Target="../media/image82.png"/><Relationship Id="rId31" Type="http://schemas.microsoft.com/office/2007/relationships/hdphoto" Target="../media/hdphoto7.wdp"/><Relationship Id="rId4" Type="http://schemas.openxmlformats.org/officeDocument/2006/relationships/image" Target="../media/image72.png"/><Relationship Id="rId9" Type="http://schemas.microsoft.com/office/2007/relationships/hdphoto" Target="../media/hdphoto4.wdp"/><Relationship Id="rId14" Type="http://schemas.microsoft.com/office/2007/relationships/hdphoto" Target="../media/hdphoto5.wdp"/><Relationship Id="rId22" Type="http://schemas.openxmlformats.org/officeDocument/2006/relationships/image" Target="../media/image85.png"/><Relationship Id="rId27" Type="http://schemas.openxmlformats.org/officeDocument/2006/relationships/image" Target="../media/image89.png"/><Relationship Id="rId30" Type="http://schemas.openxmlformats.org/officeDocument/2006/relationships/image" Target="../media/image91.png"/><Relationship Id="rId8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13" Type="http://schemas.openxmlformats.org/officeDocument/2006/relationships/image" Target="../media/image105.png"/><Relationship Id="rId18" Type="http://schemas.openxmlformats.org/officeDocument/2006/relationships/image" Target="../media/image8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06.png"/><Relationship Id="rId1" Type="http://schemas.openxmlformats.org/officeDocument/2006/relationships/tags" Target="../tags/tag4.xml"/><Relationship Id="rId6" Type="http://schemas.openxmlformats.org/officeDocument/2006/relationships/image" Target="../media/image98.jpg"/><Relationship Id="rId11" Type="http://schemas.openxmlformats.org/officeDocument/2006/relationships/image" Target="../media/image103.png"/><Relationship Id="rId5" Type="http://schemas.openxmlformats.org/officeDocument/2006/relationships/image" Target="../media/image97.jpg"/><Relationship Id="rId15" Type="http://schemas.openxmlformats.org/officeDocument/2006/relationships/image" Target="../media/image36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25.png"/><Relationship Id="rId26" Type="http://schemas.openxmlformats.org/officeDocument/2006/relationships/image" Target="../media/image129.png"/><Relationship Id="rId39" Type="http://schemas.openxmlformats.org/officeDocument/2006/relationships/image" Target="../media/image136.png"/><Relationship Id="rId21" Type="http://schemas.openxmlformats.org/officeDocument/2006/relationships/image" Target="../media/image61.png"/><Relationship Id="rId34" Type="http://schemas.microsoft.com/office/2007/relationships/hdphoto" Target="../media/hdphoto10.wdp"/><Relationship Id="rId42" Type="http://schemas.openxmlformats.org/officeDocument/2006/relationships/image" Target="../media/image138.png"/><Relationship Id="rId47" Type="http://schemas.openxmlformats.org/officeDocument/2006/relationships/image" Target="../media/image9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3.png"/><Relationship Id="rId29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24" Type="http://schemas.openxmlformats.org/officeDocument/2006/relationships/image" Target="../media/image92.png"/><Relationship Id="rId32" Type="http://schemas.openxmlformats.org/officeDocument/2006/relationships/image" Target="../media/image84.png"/><Relationship Id="rId37" Type="http://schemas.openxmlformats.org/officeDocument/2006/relationships/image" Target="../media/image135.png"/><Relationship Id="rId40" Type="http://schemas.openxmlformats.org/officeDocument/2006/relationships/image" Target="../media/image137.png"/><Relationship Id="rId45" Type="http://schemas.microsoft.com/office/2007/relationships/hdphoto" Target="../media/hdphoto12.wdp"/><Relationship Id="rId5" Type="http://schemas.openxmlformats.org/officeDocument/2006/relationships/image" Target="../media/image115.png"/><Relationship Id="rId15" Type="http://schemas.openxmlformats.org/officeDocument/2006/relationships/image" Target="../media/image122.png"/><Relationship Id="rId23" Type="http://schemas.openxmlformats.org/officeDocument/2006/relationships/image" Target="../media/image71.png"/><Relationship Id="rId28" Type="http://schemas.openxmlformats.org/officeDocument/2006/relationships/image" Target="../media/image130.png"/><Relationship Id="rId36" Type="http://schemas.openxmlformats.org/officeDocument/2006/relationships/image" Target="../media/image134.png"/><Relationship Id="rId10" Type="http://schemas.openxmlformats.org/officeDocument/2006/relationships/image" Target="../media/image59.png"/><Relationship Id="rId19" Type="http://schemas.openxmlformats.org/officeDocument/2006/relationships/image" Target="../media/image126.png"/><Relationship Id="rId31" Type="http://schemas.openxmlformats.org/officeDocument/2006/relationships/image" Target="../media/image83.png"/><Relationship Id="rId44" Type="http://schemas.openxmlformats.org/officeDocument/2006/relationships/image" Target="../media/image140.png"/><Relationship Id="rId4" Type="http://schemas.microsoft.com/office/2007/relationships/hdphoto" Target="../media/hdphoto8.wdp"/><Relationship Id="rId9" Type="http://schemas.openxmlformats.org/officeDocument/2006/relationships/image" Target="../media/image119.png"/><Relationship Id="rId14" Type="http://schemas.openxmlformats.org/officeDocument/2006/relationships/image" Target="../media/image121.png"/><Relationship Id="rId22" Type="http://schemas.openxmlformats.org/officeDocument/2006/relationships/image" Target="../media/image62.png"/><Relationship Id="rId27" Type="http://schemas.openxmlformats.org/officeDocument/2006/relationships/image" Target="../media/image35.png"/><Relationship Id="rId30" Type="http://schemas.openxmlformats.org/officeDocument/2006/relationships/image" Target="../media/image132.png"/><Relationship Id="rId35" Type="http://schemas.openxmlformats.org/officeDocument/2006/relationships/image" Target="../media/image38.png"/><Relationship Id="rId43" Type="http://schemas.openxmlformats.org/officeDocument/2006/relationships/image" Target="../media/image139.png"/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12" Type="http://schemas.microsoft.com/office/2007/relationships/hdphoto" Target="../media/hdphoto9.wdp"/><Relationship Id="rId17" Type="http://schemas.openxmlformats.org/officeDocument/2006/relationships/image" Target="../media/image124.png"/><Relationship Id="rId25" Type="http://schemas.openxmlformats.org/officeDocument/2006/relationships/image" Target="../media/image128.png"/><Relationship Id="rId33" Type="http://schemas.openxmlformats.org/officeDocument/2006/relationships/image" Target="../media/image133.png"/><Relationship Id="rId38" Type="http://schemas.openxmlformats.org/officeDocument/2006/relationships/image" Target="../media/image93.png"/><Relationship Id="rId46" Type="http://schemas.openxmlformats.org/officeDocument/2006/relationships/image" Target="../media/image141.png"/><Relationship Id="rId20" Type="http://schemas.openxmlformats.org/officeDocument/2006/relationships/image" Target="../media/image127.png"/><Relationship Id="rId41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video" Target="../media/media1.mp4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4" y="0"/>
            <a:ext cx="12194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3"/>
          <a:srcRect l="3894"/>
          <a:stretch/>
        </p:blipFill>
        <p:spPr>
          <a:xfrm>
            <a:off x="121903" y="3990224"/>
            <a:ext cx="4566056" cy="2644377"/>
          </a:xfrm>
          <a:prstGeom prst="roundRect">
            <a:avLst>
              <a:gd name="adj" fmla="val 5501"/>
            </a:avLst>
          </a:prstGeom>
        </p:spPr>
      </p:pic>
      <p:sp>
        <p:nvSpPr>
          <p:cNvPr id="83" name="圆角矩形 82"/>
          <p:cNvSpPr/>
          <p:nvPr/>
        </p:nvSpPr>
        <p:spPr>
          <a:xfrm>
            <a:off x="4791428" y="3971472"/>
            <a:ext cx="7056784" cy="2681881"/>
          </a:xfrm>
          <a:prstGeom prst="roundRect">
            <a:avLst>
              <a:gd name="adj" fmla="val 3618"/>
            </a:avLst>
          </a:prstGeom>
          <a:solidFill>
            <a:srgbClr val="17BFB3">
              <a:alpha val="5000"/>
            </a:srgbClr>
          </a:solidFill>
          <a:ln w="6350">
            <a:solidFill>
              <a:srgbClr val="17BFB3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Gilroy" panose="00000500000000000000" pitchFamily="50" charset="0"/>
            </a:endParaRPr>
          </a:p>
        </p:txBody>
      </p:sp>
      <p:cxnSp>
        <p:nvCxnSpPr>
          <p:cNvPr id="84" name="直接连接符 83"/>
          <p:cNvCxnSpPr>
            <a:stCxn id="83" idx="1"/>
          </p:cNvCxnSpPr>
          <p:nvPr/>
        </p:nvCxnSpPr>
        <p:spPr>
          <a:xfrm>
            <a:off x="4791428" y="5312413"/>
            <a:ext cx="27844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71391" r="77870" b="23502"/>
          <a:stretch/>
        </p:blipFill>
        <p:spPr>
          <a:xfrm>
            <a:off x="6341016" y="5536724"/>
            <a:ext cx="935300" cy="875996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794808" y="442697"/>
            <a:ext cx="4647204" cy="49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3000" dirty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Intelligent </a:t>
            </a:r>
            <a:r>
              <a:rPr lang="en-US" altLang="zh-CN" sz="3000" dirty="0" smtClean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Healthcare</a:t>
            </a:r>
            <a:endParaRPr lang="en-US" altLang="zh-CN" sz="3000" dirty="0">
              <a:solidFill>
                <a:srgbClr val="3D3D3D"/>
              </a:solidFill>
              <a:latin typeface="Helvetica Now Text Bold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469544" y="1016682"/>
            <a:ext cx="3611035" cy="2256211"/>
            <a:chOff x="1089226" y="978645"/>
            <a:chExt cx="8928534" cy="5578635"/>
          </a:xfrm>
          <a:effectLst>
            <a:outerShdw blurRad="190500" algn="ctr" rotWithShape="0">
              <a:schemeClr val="bg1">
                <a:lumMod val="60000"/>
                <a:lumOff val="40000"/>
                <a:alpha val="70000"/>
              </a:schemeClr>
            </a:outerShdw>
          </a:effectLst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226" y="978645"/>
              <a:ext cx="8928534" cy="5578635"/>
            </a:xfrm>
            <a:prstGeom prst="rect">
              <a:avLst/>
            </a:prstGeom>
          </p:spPr>
        </p:pic>
        <p:grpSp>
          <p:nvGrpSpPr>
            <p:cNvPr id="89" name="组合 88"/>
            <p:cNvGrpSpPr/>
            <p:nvPr/>
          </p:nvGrpSpPr>
          <p:grpSpPr>
            <a:xfrm>
              <a:off x="1513081" y="2479379"/>
              <a:ext cx="686056" cy="853778"/>
              <a:chOff x="1497841" y="2479379"/>
              <a:chExt cx="686056" cy="853778"/>
            </a:xfrm>
          </p:grpSpPr>
          <p:grpSp>
            <p:nvGrpSpPr>
              <p:cNvPr id="90" name="组合 89"/>
              <p:cNvGrpSpPr/>
              <p:nvPr/>
            </p:nvGrpSpPr>
            <p:grpSpPr>
              <a:xfrm>
                <a:off x="1497841" y="2479379"/>
                <a:ext cx="686056" cy="787748"/>
                <a:chOff x="1497841" y="2535259"/>
                <a:chExt cx="686056" cy="787748"/>
              </a:xfrm>
            </p:grpSpPr>
            <p:pic>
              <p:nvPicPr>
                <p:cNvPr id="92" name="图片 9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5523" y="2602485"/>
                  <a:ext cx="643519" cy="720522"/>
                </a:xfrm>
                <a:prstGeom prst="rect">
                  <a:avLst/>
                </a:prstGeom>
              </p:spPr>
            </p:pic>
            <p:pic>
              <p:nvPicPr>
                <p:cNvPr id="93" name="图片 9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97841" y="2535259"/>
                  <a:ext cx="686056" cy="84768"/>
                </a:xfrm>
                <a:prstGeom prst="rect">
                  <a:avLst/>
                </a:prstGeom>
              </p:spPr>
            </p:pic>
          </p:grpSp>
          <p:pic>
            <p:nvPicPr>
              <p:cNvPr id="91" name="图片 9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7841" y="3248389"/>
                <a:ext cx="686056" cy="84768"/>
              </a:xfrm>
              <a:prstGeom prst="rect">
                <a:avLst/>
              </a:prstGeom>
            </p:spPr>
          </p:pic>
        </p:grpSp>
      </p:grpSp>
      <p:sp>
        <p:nvSpPr>
          <p:cNvPr id="94" name="矩形 93"/>
          <p:cNvSpPr/>
          <p:nvPr/>
        </p:nvSpPr>
        <p:spPr>
          <a:xfrm>
            <a:off x="6248522" y="4896787"/>
            <a:ext cx="1120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 of Bed</a:t>
            </a:r>
          </a:p>
        </p:txBody>
      </p:sp>
      <p:sp>
        <p:nvSpPr>
          <p:cNvPr id="95" name="矩形 94"/>
          <p:cNvSpPr/>
          <p:nvPr/>
        </p:nvSpPr>
        <p:spPr>
          <a:xfrm>
            <a:off x="5088315" y="6246389"/>
            <a:ext cx="935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 Room</a:t>
            </a:r>
            <a:endParaRPr lang="en-US" altLang="zh-CN" sz="1200" dirty="0">
              <a:solidFill>
                <a:schemeClr val="bg1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162198" y="6246389"/>
            <a:ext cx="1292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 of </a:t>
            </a: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Room</a:t>
            </a:r>
            <a:endParaRPr lang="en-US" altLang="zh-CN" sz="1200" dirty="0">
              <a:solidFill>
                <a:schemeClr val="bg1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71904" r="87231" b="24376"/>
          <a:stretch/>
        </p:blipFill>
        <p:spPr>
          <a:xfrm>
            <a:off x="5240433" y="5663423"/>
            <a:ext cx="631066" cy="614236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>
            <a:off x="5147011" y="4265619"/>
            <a:ext cx="817910" cy="908167"/>
            <a:chOff x="5450265" y="4265619"/>
            <a:chExt cx="817910" cy="908167"/>
          </a:xfrm>
        </p:grpSpPr>
        <p:sp>
          <p:nvSpPr>
            <p:cNvPr id="99" name="矩形 98"/>
            <p:cNvSpPr/>
            <p:nvPr/>
          </p:nvSpPr>
          <p:spPr>
            <a:xfrm>
              <a:off x="5477894" y="4896787"/>
              <a:ext cx="7626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200" dirty="0" smtClean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1200" dirty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Bed</a:t>
              </a:r>
            </a:p>
          </p:txBody>
        </p:sp>
        <p:pic>
          <p:nvPicPr>
            <p:cNvPr id="100" name="图片 9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71645" r="66765" b="23921"/>
            <a:stretch/>
          </p:blipFill>
          <p:spPr>
            <a:xfrm>
              <a:off x="5450265" y="4265619"/>
              <a:ext cx="817910" cy="741230"/>
            </a:xfrm>
            <a:prstGeom prst="rect">
              <a:avLst/>
            </a:prstGeom>
          </p:spPr>
        </p:pic>
      </p:grpSp>
      <p:pic>
        <p:nvPicPr>
          <p:cNvPr id="101" name="图片 1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8" t="71594" r="57810" b="23717"/>
          <a:stretch/>
        </p:blipFill>
        <p:spPr>
          <a:xfrm>
            <a:off x="6437360" y="4291182"/>
            <a:ext cx="742612" cy="69010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51375" r="48593" b="1974"/>
          <a:stretch/>
        </p:blipFill>
        <p:spPr>
          <a:xfrm>
            <a:off x="7834603" y="4269702"/>
            <a:ext cx="3680840" cy="2308276"/>
          </a:xfrm>
          <a:prstGeom prst="rect">
            <a:avLst/>
          </a:prstGeom>
        </p:spPr>
      </p:pic>
      <p:sp>
        <p:nvSpPr>
          <p:cNvPr id="103" name="矩形 102"/>
          <p:cNvSpPr/>
          <p:nvPr/>
        </p:nvSpPr>
        <p:spPr>
          <a:xfrm>
            <a:off x="5466894" y="4014183"/>
            <a:ext cx="1246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b="1" dirty="0">
                <a:solidFill>
                  <a:srgbClr val="67A9FF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 </a:t>
            </a:r>
            <a:r>
              <a:rPr lang="en-US" altLang="zh-CN" sz="1200" b="1" dirty="0" smtClean="0">
                <a:solidFill>
                  <a:srgbClr val="67A9FF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Bed State</a:t>
            </a:r>
            <a:endParaRPr lang="en-US" altLang="zh-CN" sz="1200" b="1" dirty="0">
              <a:solidFill>
                <a:srgbClr val="67A9FF"/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5279091" y="5414253"/>
            <a:ext cx="1621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b="1" dirty="0">
                <a:solidFill>
                  <a:srgbClr val="17BFB3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 </a:t>
            </a:r>
            <a:r>
              <a:rPr lang="en-US" altLang="zh-CN" sz="1200" b="1" dirty="0" smtClean="0">
                <a:solidFill>
                  <a:srgbClr val="17BFB3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Room State</a:t>
            </a:r>
            <a:endParaRPr lang="en-US" altLang="zh-CN" sz="1200" b="1" dirty="0">
              <a:solidFill>
                <a:srgbClr val="17BFB3"/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722206" y="3995133"/>
            <a:ext cx="19661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b="1" dirty="0">
                <a:solidFill>
                  <a:srgbClr val="67A9FF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Room Activity Statistics</a:t>
            </a:r>
          </a:p>
        </p:txBody>
      </p:sp>
      <p:sp>
        <p:nvSpPr>
          <p:cNvPr id="106" name="矩形 105"/>
          <p:cNvSpPr/>
          <p:nvPr/>
        </p:nvSpPr>
        <p:spPr>
          <a:xfrm>
            <a:off x="4615943" y="1576424"/>
            <a:ext cx="7201561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Auxiliary Care Radar Sensors </a:t>
            </a:r>
            <a:r>
              <a:rPr kumimoji="1" lang="en-US" altLang="zh-CN" sz="16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provide </a:t>
            </a:r>
            <a:r>
              <a:rPr kumimoji="1" lang="en-US" altLang="zh-CN" sz="1600" dirty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significant </a:t>
            </a:r>
            <a:r>
              <a:rPr kumimoji="1" lang="en-US" altLang="zh-CN" sz="16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medical information</a:t>
            </a: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for better analysis of sleep quality and overall health.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Thermal Presence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Detectors detect if the patient is in room or not</a:t>
            </a: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.</a:t>
            </a:r>
            <a:endParaRPr kumimoji="1" lang="en-US" altLang="zh-CN" sz="16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0" y="3380788"/>
            <a:ext cx="12192000" cy="516892"/>
            <a:chOff x="0" y="2813578"/>
            <a:chExt cx="12192000" cy="516892"/>
          </a:xfrm>
        </p:grpSpPr>
        <p:sp>
          <p:nvSpPr>
            <p:cNvPr id="108" name="矩形 107"/>
            <p:cNvSpPr/>
            <p:nvPr/>
          </p:nvSpPr>
          <p:spPr>
            <a:xfrm>
              <a:off x="0" y="2813578"/>
              <a:ext cx="12192000" cy="516892"/>
            </a:xfrm>
            <a:prstGeom prst="rect">
              <a:avLst/>
            </a:prstGeom>
            <a:solidFill>
              <a:srgbClr val="D9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845055" y="2837350"/>
              <a:ext cx="1606741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Non-Contact</a:t>
              </a:r>
              <a:endParaRPr lang="zh-CN" altLang="en-US" sz="1400" dirty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110" name="圆角矩形 109"/>
            <p:cNvSpPr/>
            <p:nvPr/>
          </p:nvSpPr>
          <p:spPr>
            <a:xfrm>
              <a:off x="3329669" y="2837350"/>
              <a:ext cx="2263207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 </a:t>
              </a:r>
              <a:r>
                <a:rPr lang="en-US" altLang="zh-CN" sz="1400" dirty="0" smtClean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Privacy Disclosure </a:t>
              </a:r>
              <a:endParaRPr lang="zh-CN" altLang="en-US" sz="1400" dirty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111" name="圆角矩形 110"/>
            <p:cNvSpPr/>
            <p:nvPr/>
          </p:nvSpPr>
          <p:spPr>
            <a:xfrm>
              <a:off x="9037720" y="2837350"/>
              <a:ext cx="2810492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Discreet and Easy to Install</a:t>
              </a:r>
            </a:p>
          </p:txBody>
        </p:sp>
        <p:sp>
          <p:nvSpPr>
            <p:cNvPr id="112" name="圆角矩形 111"/>
            <p:cNvSpPr/>
            <p:nvPr/>
          </p:nvSpPr>
          <p:spPr>
            <a:xfrm>
              <a:off x="6343161" y="2837350"/>
              <a:ext cx="1976659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Anomaly Alarm</a:t>
              </a:r>
            </a:p>
          </p:txBody>
        </p:sp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742" y="2869750"/>
              <a:ext cx="367200" cy="367200"/>
            </a:xfrm>
            <a:prstGeom prst="rect">
              <a:avLst/>
            </a:prstGeom>
          </p:spPr>
        </p:pic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226" y="2869750"/>
              <a:ext cx="367200" cy="367200"/>
            </a:xfrm>
            <a:prstGeom prst="rect">
              <a:avLst/>
            </a:prstGeom>
          </p:spPr>
        </p:pic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772" y="2870690"/>
              <a:ext cx="365320" cy="365320"/>
            </a:xfrm>
            <a:prstGeom prst="rect">
              <a:avLst/>
            </a:prstGeom>
          </p:spPr>
        </p:pic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946" y="2869750"/>
              <a:ext cx="367200" cy="367200"/>
            </a:xfrm>
            <a:prstGeom prst="rect">
              <a:avLst/>
            </a:prstGeom>
          </p:spPr>
        </p:pic>
      </p:grpSp>
      <p:sp>
        <p:nvSpPr>
          <p:cNvPr id="117" name="矩形 116"/>
          <p:cNvSpPr>
            <a:spLocks noChangeAspect="1"/>
          </p:cNvSpPr>
          <p:nvPr/>
        </p:nvSpPr>
        <p:spPr>
          <a:xfrm>
            <a:off x="-3023248" y="4265619"/>
            <a:ext cx="2761939" cy="2354030"/>
          </a:xfrm>
          <a:prstGeom prst="rect">
            <a:avLst/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5000" contrast="-15000"/>
                      </a14:imgEffect>
                    </a14:imgLayer>
                  </a14:imgProps>
                </a:ext>
              </a:extLst>
            </a:blip>
            <a:srcRect/>
            <a:stretch>
              <a:fillRect t="-7010" r="-154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等腰三角形 19"/>
          <p:cNvSpPr/>
          <p:nvPr/>
        </p:nvSpPr>
        <p:spPr>
          <a:xfrm rot="10052187">
            <a:off x="-2540677" y="4854570"/>
            <a:ext cx="1704708" cy="1911416"/>
          </a:xfrm>
          <a:custGeom>
            <a:avLst/>
            <a:gdLst>
              <a:gd name="connsiteX0" fmla="*/ 0 w 2425179"/>
              <a:gd name="connsiteY0" fmla="*/ 1818640 h 1818640"/>
              <a:gd name="connsiteX1" fmla="*/ 323592 w 2425179"/>
              <a:gd name="connsiteY1" fmla="*/ 0 h 1818640"/>
              <a:gd name="connsiteX2" fmla="*/ 2425179 w 2425179"/>
              <a:gd name="connsiteY2" fmla="*/ 1818640 h 1818640"/>
              <a:gd name="connsiteX3" fmla="*/ 0 w 2425179"/>
              <a:gd name="connsiteY3" fmla="*/ 1818640 h 1818640"/>
              <a:gd name="connsiteX0" fmla="*/ 0 w 2084819"/>
              <a:gd name="connsiteY0" fmla="*/ 1818640 h 1818640"/>
              <a:gd name="connsiteX1" fmla="*/ 323592 w 2084819"/>
              <a:gd name="connsiteY1" fmla="*/ 0 h 1818640"/>
              <a:gd name="connsiteX2" fmla="*/ 2084819 w 2084819"/>
              <a:gd name="connsiteY2" fmla="*/ 919480 h 1818640"/>
              <a:gd name="connsiteX3" fmla="*/ 0 w 2084819"/>
              <a:gd name="connsiteY3" fmla="*/ 1818640 h 1818640"/>
              <a:gd name="connsiteX0" fmla="*/ 0 w 1277049"/>
              <a:gd name="connsiteY0" fmla="*/ 1818640 h 1818640"/>
              <a:gd name="connsiteX1" fmla="*/ 323592 w 1277049"/>
              <a:gd name="connsiteY1" fmla="*/ 0 h 1818640"/>
              <a:gd name="connsiteX2" fmla="*/ 1277049 w 1277049"/>
              <a:gd name="connsiteY2" fmla="*/ 797560 h 1818640"/>
              <a:gd name="connsiteX3" fmla="*/ 0 w 1277049"/>
              <a:gd name="connsiteY3" fmla="*/ 1818640 h 1818640"/>
              <a:gd name="connsiteX0" fmla="*/ 0 w 1324877"/>
              <a:gd name="connsiteY0" fmla="*/ 1818640 h 1818640"/>
              <a:gd name="connsiteX1" fmla="*/ 323592 w 1324877"/>
              <a:gd name="connsiteY1" fmla="*/ 0 h 1818640"/>
              <a:gd name="connsiteX2" fmla="*/ 1324877 w 1324877"/>
              <a:gd name="connsiteY2" fmla="*/ 853440 h 1818640"/>
              <a:gd name="connsiteX3" fmla="*/ 0 w 1324877"/>
              <a:gd name="connsiteY3" fmla="*/ 1818640 h 1818640"/>
              <a:gd name="connsiteX0" fmla="*/ 0 w 1510876"/>
              <a:gd name="connsiteY0" fmla="*/ 1244600 h 1244600"/>
              <a:gd name="connsiteX1" fmla="*/ 509591 w 1510876"/>
              <a:gd name="connsiteY1" fmla="*/ 0 h 1244600"/>
              <a:gd name="connsiteX2" fmla="*/ 1510876 w 1510876"/>
              <a:gd name="connsiteY2" fmla="*/ 853440 h 1244600"/>
              <a:gd name="connsiteX3" fmla="*/ 0 w 1510876"/>
              <a:gd name="connsiteY3" fmla="*/ 1244600 h 1244600"/>
              <a:gd name="connsiteX0" fmla="*/ 0 w 1622476"/>
              <a:gd name="connsiteY0" fmla="*/ 1198880 h 1198880"/>
              <a:gd name="connsiteX1" fmla="*/ 621191 w 1622476"/>
              <a:gd name="connsiteY1" fmla="*/ 0 h 1198880"/>
              <a:gd name="connsiteX2" fmla="*/ 1622476 w 1622476"/>
              <a:gd name="connsiteY2" fmla="*/ 853440 h 1198880"/>
              <a:gd name="connsiteX3" fmla="*/ 0 w 1622476"/>
              <a:gd name="connsiteY3" fmla="*/ 1198880 h 1198880"/>
              <a:gd name="connsiteX0" fmla="*/ 0 w 1622476"/>
              <a:gd name="connsiteY0" fmla="*/ 1183640 h 1183640"/>
              <a:gd name="connsiteX1" fmla="*/ 653077 w 1622476"/>
              <a:gd name="connsiteY1" fmla="*/ 0 h 1183640"/>
              <a:gd name="connsiteX2" fmla="*/ 1622476 w 1622476"/>
              <a:gd name="connsiteY2" fmla="*/ 838200 h 1183640"/>
              <a:gd name="connsiteX3" fmla="*/ 0 w 1622476"/>
              <a:gd name="connsiteY3" fmla="*/ 1183640 h 1183640"/>
              <a:gd name="connsiteX0" fmla="*/ 0 w 1622476"/>
              <a:gd name="connsiteY0" fmla="*/ 1203960 h 1203960"/>
              <a:gd name="connsiteX1" fmla="*/ 647762 w 1622476"/>
              <a:gd name="connsiteY1" fmla="*/ 0 h 1203960"/>
              <a:gd name="connsiteX2" fmla="*/ 1622476 w 1622476"/>
              <a:gd name="connsiteY2" fmla="*/ 858520 h 1203960"/>
              <a:gd name="connsiteX3" fmla="*/ 0 w 1622476"/>
              <a:gd name="connsiteY3" fmla="*/ 1203960 h 1203960"/>
              <a:gd name="connsiteX0" fmla="*/ 0 w 1622476"/>
              <a:gd name="connsiteY0" fmla="*/ 1457203 h 1457203"/>
              <a:gd name="connsiteX1" fmla="*/ 601469 w 1622476"/>
              <a:gd name="connsiteY1" fmla="*/ 0 h 1457203"/>
              <a:gd name="connsiteX2" fmla="*/ 1622476 w 1622476"/>
              <a:gd name="connsiteY2" fmla="*/ 1111763 h 1457203"/>
              <a:gd name="connsiteX3" fmla="*/ 0 w 1622476"/>
              <a:gd name="connsiteY3" fmla="*/ 1457203 h 1457203"/>
              <a:gd name="connsiteX0" fmla="*/ 0 w 1807677"/>
              <a:gd name="connsiteY0" fmla="*/ 1457203 h 1457203"/>
              <a:gd name="connsiteX1" fmla="*/ 601469 w 1807677"/>
              <a:gd name="connsiteY1" fmla="*/ 0 h 1457203"/>
              <a:gd name="connsiteX2" fmla="*/ 1807677 w 1807677"/>
              <a:gd name="connsiteY2" fmla="*/ 959153 h 1457203"/>
              <a:gd name="connsiteX3" fmla="*/ 0 w 1807677"/>
              <a:gd name="connsiteY3" fmla="*/ 1457203 h 1457203"/>
              <a:gd name="connsiteX0" fmla="*/ 0 w 1384516"/>
              <a:gd name="connsiteY0" fmla="*/ 1340863 h 1340863"/>
              <a:gd name="connsiteX1" fmla="*/ 178308 w 1384516"/>
              <a:gd name="connsiteY1" fmla="*/ 0 h 1340863"/>
              <a:gd name="connsiteX2" fmla="*/ 1384516 w 1384516"/>
              <a:gd name="connsiteY2" fmla="*/ 959153 h 1340863"/>
              <a:gd name="connsiteX3" fmla="*/ 0 w 1384516"/>
              <a:gd name="connsiteY3" fmla="*/ 1340863 h 134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516" h="1340863">
                <a:moveTo>
                  <a:pt x="0" y="1340863"/>
                </a:moveTo>
                <a:lnTo>
                  <a:pt x="178308" y="0"/>
                </a:lnTo>
                <a:lnTo>
                  <a:pt x="1384516" y="959153"/>
                </a:lnTo>
                <a:lnTo>
                  <a:pt x="0" y="1340863"/>
                </a:lnTo>
                <a:close/>
              </a:path>
            </a:pathLst>
          </a:custGeom>
          <a:gradFill flip="none" rotWithShape="1">
            <a:gsLst>
              <a:gs pos="48000">
                <a:srgbClr val="FF0000">
                  <a:alpha val="0"/>
                </a:srgbClr>
              </a:gs>
              <a:gs pos="76000">
                <a:srgbClr val="FF0000">
                  <a:alpha val="40000"/>
                </a:srgbClr>
              </a:gs>
              <a:gs pos="100000">
                <a:srgbClr val="FF0000">
                  <a:alpha val="7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" name="直接连接符 118"/>
          <p:cNvCxnSpPr/>
          <p:nvPr/>
        </p:nvCxnSpPr>
        <p:spPr>
          <a:xfrm>
            <a:off x="-1074456" y="4735879"/>
            <a:ext cx="0" cy="706755"/>
          </a:xfrm>
          <a:prstGeom prst="line">
            <a:avLst/>
          </a:prstGeom>
          <a:ln w="12700"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图片 1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9983" y="4609010"/>
            <a:ext cx="171054" cy="168259"/>
          </a:xfrm>
          <a:prstGeom prst="rect">
            <a:avLst/>
          </a:prstGeom>
        </p:spPr>
      </p:pic>
      <p:sp>
        <p:nvSpPr>
          <p:cNvPr id="121" name="文本框 120"/>
          <p:cNvSpPr txBox="1"/>
          <p:nvPr/>
        </p:nvSpPr>
        <p:spPr>
          <a:xfrm>
            <a:off x="-1378306" y="5100276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>
                <a:solidFill>
                  <a:srgbClr val="FEFEFE"/>
                </a:solidFill>
              </a:rPr>
              <a:t>1m</a:t>
            </a:r>
          </a:p>
        </p:txBody>
      </p:sp>
      <p:sp>
        <p:nvSpPr>
          <p:cNvPr id="122" name="文本框 121"/>
          <p:cNvSpPr txBox="1"/>
          <p:nvPr/>
        </p:nvSpPr>
        <p:spPr>
          <a:xfrm>
            <a:off x="-3036450" y="3648306"/>
            <a:ext cx="266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Self-developed sign radar (side mounted)</a:t>
            </a:r>
            <a:endParaRPr lang="zh-CN" altLang="en-US" dirty="0"/>
          </a:p>
        </p:txBody>
      </p:sp>
      <p:sp>
        <p:nvSpPr>
          <p:cNvPr id="123" name="矩形 122"/>
          <p:cNvSpPr/>
          <p:nvPr/>
        </p:nvSpPr>
        <p:spPr>
          <a:xfrm>
            <a:off x="1977267" y="4010521"/>
            <a:ext cx="1421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accent4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Thermal Presence  </a:t>
            </a:r>
            <a:r>
              <a:rPr lang="en-US" altLang="zh-CN" sz="1000" dirty="0">
                <a:solidFill>
                  <a:schemeClr val="accent4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Detector</a:t>
            </a:r>
          </a:p>
        </p:txBody>
      </p:sp>
      <p:sp>
        <p:nvSpPr>
          <p:cNvPr id="124" name="矩形 123"/>
          <p:cNvSpPr/>
          <p:nvPr/>
        </p:nvSpPr>
        <p:spPr>
          <a:xfrm>
            <a:off x="3732241" y="4463243"/>
            <a:ext cx="1162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accent4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Auxiliary Care Radar</a:t>
            </a:r>
            <a:endParaRPr lang="en-US" altLang="zh-CN" sz="1000" dirty="0">
              <a:solidFill>
                <a:schemeClr val="accent4"/>
              </a:solidFill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cxnSp>
        <p:nvCxnSpPr>
          <p:cNvPr id="125" name="直接连接符 124"/>
          <p:cNvCxnSpPr/>
          <p:nvPr/>
        </p:nvCxnSpPr>
        <p:spPr>
          <a:xfrm>
            <a:off x="7575883" y="4014183"/>
            <a:ext cx="0" cy="2605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323515" y="3506350"/>
            <a:ext cx="5805978" cy="807913"/>
            <a:chOff x="6323515" y="4026321"/>
            <a:chExt cx="5805978" cy="807913"/>
          </a:xfrm>
        </p:grpSpPr>
        <p:sp>
          <p:nvSpPr>
            <p:cNvPr id="53" name="矩形 52"/>
            <p:cNvSpPr/>
            <p:nvPr/>
          </p:nvSpPr>
          <p:spPr>
            <a:xfrm>
              <a:off x="6896011" y="4026321"/>
              <a:ext cx="5233482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 effect on human </a:t>
              </a: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body</a:t>
              </a:r>
              <a:endParaRPr lang="en-US" altLang="zh-CN" sz="1400" dirty="0">
                <a:solidFill>
                  <a:srgbClr val="80CFC8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Using millimeter wave radar, and the radiated power is below 10dbm, which is smaller than mobile phones</a:t>
              </a: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515" y="4178689"/>
              <a:ext cx="503176" cy="503176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828674" y="672189"/>
            <a:ext cx="47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Key </a:t>
            </a:r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Parameter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22066"/>
              </p:ext>
            </p:extLst>
          </p:nvPr>
        </p:nvGraphicFramePr>
        <p:xfrm>
          <a:off x="1781783" y="1296032"/>
          <a:ext cx="4314217" cy="34956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3795">
                  <a:extLst>
                    <a:ext uri="{9D8B030D-6E8A-4147-A177-3AD203B41FA5}">
                      <a16:colId xmlns:a16="http://schemas.microsoft.com/office/drawing/2014/main" val="3862486926"/>
                    </a:ext>
                  </a:extLst>
                </a:gridCol>
                <a:gridCol w="1690422">
                  <a:extLst>
                    <a:ext uri="{9D8B030D-6E8A-4147-A177-3AD203B41FA5}">
                      <a16:colId xmlns:a16="http://schemas.microsoft.com/office/drawing/2014/main" val="2159292274"/>
                    </a:ext>
                  </a:extLst>
                </a:gridCol>
              </a:tblGrid>
              <a:tr h="366017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1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Working Frequency</a:t>
                      </a:r>
                      <a:endParaRPr lang="zh-CN" altLang="en-US" sz="11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0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60 to 64 GHz</a:t>
                      </a:r>
                      <a:endParaRPr lang="zh-CN" altLang="en-US" sz="10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72797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1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Modulation Wave</a:t>
                      </a:r>
                      <a:endParaRPr lang="zh-CN" altLang="en-US" sz="11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0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FMCW</a:t>
                      </a:r>
                      <a:endParaRPr lang="zh-CN" altLang="en-US" sz="10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13738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1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Detection Range</a:t>
                      </a:r>
                      <a:endParaRPr lang="zh-CN" altLang="en-US" sz="11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0" i="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</a:rPr>
                        <a:t>0.1 to 2.7m</a:t>
                      </a:r>
                      <a:endParaRPr lang="zh-CN" altLang="en-US" sz="1000" b="0" i="0" dirty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757449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Data Cycle</a:t>
                      </a:r>
                      <a:endParaRPr lang="zh-CN" alt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200 ms</a:t>
                      </a:r>
                      <a:endParaRPr lang="zh-CN" altLang="en-US" sz="10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16271"/>
                  </a:ext>
                </a:extLst>
              </a:tr>
              <a:tr h="4211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1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Horizontal &amp; Vertical FoV</a:t>
                      </a:r>
                      <a:endParaRPr lang="zh-CN" altLang="en-US" sz="11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-45° to 45°</a:t>
                      </a:r>
                      <a:r>
                        <a:rPr lang="zh-CN" altLang="en-US" sz="10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0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-45° to 45°</a:t>
                      </a:r>
                      <a:endParaRPr lang="zh-CN" altLang="en-US" sz="1000" b="0" i="0" kern="1200" dirty="0" smtClean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660186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Communication Mode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WIFI, </a:t>
                      </a:r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RJ45</a:t>
                      </a:r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 </a:t>
                      </a:r>
                      <a:r>
                        <a:rPr lang="en-US" altLang="zh-CN" sz="1200" kern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interface</a:t>
                      </a:r>
                      <a:endParaRPr lang="zh-CN" altLang="en-US" sz="1200" kern="1200" baseline="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29634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Working Voltage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Type-C DC5V</a:t>
                      </a:r>
                    </a:p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IEEE 802.3af POE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351746"/>
                  </a:ext>
                </a:extLst>
              </a:tr>
              <a:tr h="42117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Working Electric Current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700mA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704409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Weight</a:t>
                      </a:r>
                      <a:endParaRPr lang="zh-CN" alt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170 g</a:t>
                      </a:r>
                      <a:endParaRPr lang="zh-CN" altLang="en-US" sz="10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423160"/>
                  </a:ext>
                </a:extLst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0" y="5135815"/>
            <a:ext cx="12192000" cy="1722185"/>
            <a:chOff x="0" y="5135815"/>
            <a:chExt cx="12192000" cy="1722185"/>
          </a:xfrm>
        </p:grpSpPr>
        <p:sp>
          <p:nvSpPr>
            <p:cNvPr id="49" name="Rounded Rectangle 25"/>
            <p:cNvSpPr/>
            <p:nvPr/>
          </p:nvSpPr>
          <p:spPr>
            <a:xfrm>
              <a:off x="0" y="5135815"/>
              <a:ext cx="12192000" cy="1722185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35000"/>
              </a:schemeClr>
            </a:solidFill>
            <a:ln>
              <a:noFill/>
            </a:ln>
            <a:effectLst>
              <a:outerShdw blurRad="50800" dist="38100" dir="5400000" sx="105000" sy="105000" algn="t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latin typeface="Gilroy" panose="00000500000000000000" pitchFamily="50" charset="0"/>
                <a:ea typeface="FZLanTingHeiS-EL-GB" panose="02000000000000000000" pitchFamily="2" charset="-122"/>
                <a:sym typeface="Gilroy" panose="00000500000000000000" pitchFamily="50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3380" y="5686313"/>
              <a:ext cx="1165862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1.</a:t>
              </a:r>
              <a:r>
                <a:rPr lang="en-US" altLang="zh-CN" sz="1400" dirty="0" smtClean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Heart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attack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 can’t be detected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, if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there is chest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pain, chest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tightness and other physical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discomfort, please call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emergency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services.</a:t>
              </a:r>
            </a:p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2.Different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positions will affect accuracy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(back and lying positions are more accurate, side position will be slightly affect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).</a:t>
              </a:r>
            </a:p>
            <a:p>
              <a:pPr>
                <a:spcAft>
                  <a:spcPts val="600"/>
                </a:spcAft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3.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iron bed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may have an impact on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accuracy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</a:t>
              </a:r>
            </a:p>
          </p:txBody>
        </p:sp>
        <p:sp>
          <p:nvSpPr>
            <p:cNvPr id="32" name="五边形 31"/>
            <p:cNvSpPr/>
            <p:nvPr/>
          </p:nvSpPr>
          <p:spPr>
            <a:xfrm>
              <a:off x="537867" y="5316238"/>
              <a:ext cx="785886" cy="271704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accent4"/>
                  </a:solidFill>
                </a:rPr>
                <a:t>Tips</a:t>
              </a:r>
              <a:endParaRPr lang="zh-CN" altLang="en-US" sz="1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41300" y="1877791"/>
            <a:ext cx="1667173" cy="1166064"/>
            <a:chOff x="241300" y="1877791"/>
            <a:chExt cx="1667173" cy="1166064"/>
          </a:xfrm>
        </p:grpSpPr>
        <p:sp>
          <p:nvSpPr>
            <p:cNvPr id="23" name="椭圆 22"/>
            <p:cNvSpPr/>
            <p:nvPr/>
          </p:nvSpPr>
          <p:spPr>
            <a:xfrm>
              <a:off x="855270" y="1877791"/>
              <a:ext cx="691696" cy="701802"/>
            </a:xfrm>
            <a:prstGeom prst="ellipse">
              <a:avLst/>
            </a:prstGeom>
            <a:solidFill>
              <a:srgbClr val="B3E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ow Text"/>
                <a:ea typeface="等线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41300" y="2624341"/>
              <a:ext cx="1667173" cy="419514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DS-TDSB00-EKH/POE/2M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73862" y="1592191"/>
            <a:ext cx="5581440" cy="1092607"/>
            <a:chOff x="6273862" y="2770140"/>
            <a:chExt cx="5581440" cy="1092607"/>
          </a:xfrm>
        </p:grpSpPr>
        <p:sp>
          <p:nvSpPr>
            <p:cNvPr id="59" name="矩形 58"/>
            <p:cNvSpPr/>
            <p:nvPr/>
          </p:nvSpPr>
          <p:spPr>
            <a:xfrm>
              <a:off x="6896011" y="2770140"/>
              <a:ext cx="495929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High measurement accuracy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Heart rate deviation within ±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5bpm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Breath rate deviation within ±2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bpm 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accuracy rate is over 90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%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2" y="3015203"/>
              <a:ext cx="602481" cy="602481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828674" y="157787"/>
            <a:ext cx="4572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Auxiliary Care Radar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6" y="1779420"/>
            <a:ext cx="755430" cy="7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7"/>
          <p:cNvSpPr/>
          <p:nvPr/>
        </p:nvSpPr>
        <p:spPr>
          <a:xfrm>
            <a:off x="4713240" y="1499992"/>
            <a:ext cx="360091" cy="579733"/>
          </a:xfrm>
          <a:custGeom>
            <a:avLst/>
            <a:gdLst>
              <a:gd name="connsiteX0" fmla="*/ 0 w 916351"/>
              <a:gd name="connsiteY0" fmla="*/ 0 h 476323"/>
              <a:gd name="connsiteX1" fmla="*/ 916351 w 916351"/>
              <a:gd name="connsiteY1" fmla="*/ 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0 w 916351"/>
              <a:gd name="connsiteY0" fmla="*/ 0 h 476323"/>
              <a:gd name="connsiteX1" fmla="*/ 428671 w 916351"/>
              <a:gd name="connsiteY1" fmla="*/ 11430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45720 w 916351"/>
              <a:gd name="connsiteY0" fmla="*/ 0 h 544903"/>
              <a:gd name="connsiteX1" fmla="*/ 428671 w 916351"/>
              <a:gd name="connsiteY1" fmla="*/ 182880 h 544903"/>
              <a:gd name="connsiteX2" fmla="*/ 916351 w 916351"/>
              <a:gd name="connsiteY2" fmla="*/ 544903 h 544903"/>
              <a:gd name="connsiteX3" fmla="*/ 0 w 916351"/>
              <a:gd name="connsiteY3" fmla="*/ 544903 h 544903"/>
              <a:gd name="connsiteX4" fmla="*/ 45720 w 916351"/>
              <a:gd name="connsiteY4" fmla="*/ 0 h 544903"/>
              <a:gd name="connsiteX0" fmla="*/ 45720 w 428671"/>
              <a:gd name="connsiteY0" fmla="*/ 0 h 544903"/>
              <a:gd name="connsiteX1" fmla="*/ 428671 w 428671"/>
              <a:gd name="connsiteY1" fmla="*/ 182880 h 544903"/>
              <a:gd name="connsiteX2" fmla="*/ 392476 w 428671"/>
              <a:gd name="connsiteY2" fmla="*/ 529663 h 544903"/>
              <a:gd name="connsiteX3" fmla="*/ 0 w 428671"/>
              <a:gd name="connsiteY3" fmla="*/ 544903 h 544903"/>
              <a:gd name="connsiteX4" fmla="*/ 45720 w 428671"/>
              <a:gd name="connsiteY4" fmla="*/ 0 h 544903"/>
              <a:gd name="connsiteX0" fmla="*/ 45720 w 400096"/>
              <a:gd name="connsiteY0" fmla="*/ 0 h 544903"/>
              <a:gd name="connsiteX1" fmla="*/ 400096 w 400096"/>
              <a:gd name="connsiteY1" fmla="*/ 192405 h 544903"/>
              <a:gd name="connsiteX2" fmla="*/ 392476 w 400096"/>
              <a:gd name="connsiteY2" fmla="*/ 529663 h 544903"/>
              <a:gd name="connsiteX3" fmla="*/ 0 w 400096"/>
              <a:gd name="connsiteY3" fmla="*/ 544903 h 544903"/>
              <a:gd name="connsiteX4" fmla="*/ 45720 w 400096"/>
              <a:gd name="connsiteY4" fmla="*/ 0 h 544903"/>
              <a:gd name="connsiteX0" fmla="*/ 45720 w 400096"/>
              <a:gd name="connsiteY0" fmla="*/ 0 h 548713"/>
              <a:gd name="connsiteX1" fmla="*/ 400096 w 400096"/>
              <a:gd name="connsiteY1" fmla="*/ 196215 h 548713"/>
              <a:gd name="connsiteX2" fmla="*/ 392476 w 400096"/>
              <a:gd name="connsiteY2" fmla="*/ 533473 h 548713"/>
              <a:gd name="connsiteX3" fmla="*/ 0 w 400096"/>
              <a:gd name="connsiteY3" fmla="*/ 548713 h 548713"/>
              <a:gd name="connsiteX4" fmla="*/ 45720 w 400096"/>
              <a:gd name="connsiteY4" fmla="*/ 0 h 54871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91" h="533473">
                <a:moveTo>
                  <a:pt x="5715" y="0"/>
                </a:moveTo>
                <a:lnTo>
                  <a:pt x="360091" y="196215"/>
                </a:lnTo>
                <a:lnTo>
                  <a:pt x="352471" y="533473"/>
                </a:lnTo>
                <a:lnTo>
                  <a:pt x="0" y="335353"/>
                </a:lnTo>
                <a:lnTo>
                  <a:pt x="5715" y="0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7"/>
          <p:cNvSpPr/>
          <p:nvPr/>
        </p:nvSpPr>
        <p:spPr>
          <a:xfrm>
            <a:off x="1059019" y="5538114"/>
            <a:ext cx="360091" cy="533473"/>
          </a:xfrm>
          <a:custGeom>
            <a:avLst/>
            <a:gdLst>
              <a:gd name="connsiteX0" fmla="*/ 0 w 916351"/>
              <a:gd name="connsiteY0" fmla="*/ 0 h 476323"/>
              <a:gd name="connsiteX1" fmla="*/ 916351 w 916351"/>
              <a:gd name="connsiteY1" fmla="*/ 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0 w 916351"/>
              <a:gd name="connsiteY0" fmla="*/ 0 h 476323"/>
              <a:gd name="connsiteX1" fmla="*/ 428671 w 916351"/>
              <a:gd name="connsiteY1" fmla="*/ 11430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45720 w 916351"/>
              <a:gd name="connsiteY0" fmla="*/ 0 h 544903"/>
              <a:gd name="connsiteX1" fmla="*/ 428671 w 916351"/>
              <a:gd name="connsiteY1" fmla="*/ 182880 h 544903"/>
              <a:gd name="connsiteX2" fmla="*/ 916351 w 916351"/>
              <a:gd name="connsiteY2" fmla="*/ 544903 h 544903"/>
              <a:gd name="connsiteX3" fmla="*/ 0 w 916351"/>
              <a:gd name="connsiteY3" fmla="*/ 544903 h 544903"/>
              <a:gd name="connsiteX4" fmla="*/ 45720 w 916351"/>
              <a:gd name="connsiteY4" fmla="*/ 0 h 544903"/>
              <a:gd name="connsiteX0" fmla="*/ 45720 w 428671"/>
              <a:gd name="connsiteY0" fmla="*/ 0 h 544903"/>
              <a:gd name="connsiteX1" fmla="*/ 428671 w 428671"/>
              <a:gd name="connsiteY1" fmla="*/ 182880 h 544903"/>
              <a:gd name="connsiteX2" fmla="*/ 392476 w 428671"/>
              <a:gd name="connsiteY2" fmla="*/ 529663 h 544903"/>
              <a:gd name="connsiteX3" fmla="*/ 0 w 428671"/>
              <a:gd name="connsiteY3" fmla="*/ 544903 h 544903"/>
              <a:gd name="connsiteX4" fmla="*/ 45720 w 428671"/>
              <a:gd name="connsiteY4" fmla="*/ 0 h 544903"/>
              <a:gd name="connsiteX0" fmla="*/ 45720 w 400096"/>
              <a:gd name="connsiteY0" fmla="*/ 0 h 544903"/>
              <a:gd name="connsiteX1" fmla="*/ 400096 w 400096"/>
              <a:gd name="connsiteY1" fmla="*/ 192405 h 544903"/>
              <a:gd name="connsiteX2" fmla="*/ 392476 w 400096"/>
              <a:gd name="connsiteY2" fmla="*/ 529663 h 544903"/>
              <a:gd name="connsiteX3" fmla="*/ 0 w 400096"/>
              <a:gd name="connsiteY3" fmla="*/ 544903 h 544903"/>
              <a:gd name="connsiteX4" fmla="*/ 45720 w 400096"/>
              <a:gd name="connsiteY4" fmla="*/ 0 h 544903"/>
              <a:gd name="connsiteX0" fmla="*/ 45720 w 400096"/>
              <a:gd name="connsiteY0" fmla="*/ 0 h 548713"/>
              <a:gd name="connsiteX1" fmla="*/ 400096 w 400096"/>
              <a:gd name="connsiteY1" fmla="*/ 196215 h 548713"/>
              <a:gd name="connsiteX2" fmla="*/ 392476 w 400096"/>
              <a:gd name="connsiteY2" fmla="*/ 533473 h 548713"/>
              <a:gd name="connsiteX3" fmla="*/ 0 w 400096"/>
              <a:gd name="connsiteY3" fmla="*/ 548713 h 548713"/>
              <a:gd name="connsiteX4" fmla="*/ 45720 w 400096"/>
              <a:gd name="connsiteY4" fmla="*/ 0 h 54871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91" h="533473">
                <a:moveTo>
                  <a:pt x="5715" y="0"/>
                </a:moveTo>
                <a:lnTo>
                  <a:pt x="360091" y="196215"/>
                </a:lnTo>
                <a:lnTo>
                  <a:pt x="352471" y="533473"/>
                </a:lnTo>
                <a:lnTo>
                  <a:pt x="0" y="335353"/>
                </a:lnTo>
                <a:lnTo>
                  <a:pt x="5715" y="0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7"/>
          <p:cNvSpPr/>
          <p:nvPr/>
        </p:nvSpPr>
        <p:spPr>
          <a:xfrm>
            <a:off x="4692242" y="5126874"/>
            <a:ext cx="410158" cy="626168"/>
          </a:xfrm>
          <a:custGeom>
            <a:avLst/>
            <a:gdLst>
              <a:gd name="connsiteX0" fmla="*/ 0 w 916351"/>
              <a:gd name="connsiteY0" fmla="*/ 0 h 476323"/>
              <a:gd name="connsiteX1" fmla="*/ 916351 w 916351"/>
              <a:gd name="connsiteY1" fmla="*/ 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0 w 916351"/>
              <a:gd name="connsiteY0" fmla="*/ 0 h 476323"/>
              <a:gd name="connsiteX1" fmla="*/ 428671 w 916351"/>
              <a:gd name="connsiteY1" fmla="*/ 11430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45720 w 916351"/>
              <a:gd name="connsiteY0" fmla="*/ 0 h 544903"/>
              <a:gd name="connsiteX1" fmla="*/ 428671 w 916351"/>
              <a:gd name="connsiteY1" fmla="*/ 182880 h 544903"/>
              <a:gd name="connsiteX2" fmla="*/ 916351 w 916351"/>
              <a:gd name="connsiteY2" fmla="*/ 544903 h 544903"/>
              <a:gd name="connsiteX3" fmla="*/ 0 w 916351"/>
              <a:gd name="connsiteY3" fmla="*/ 544903 h 544903"/>
              <a:gd name="connsiteX4" fmla="*/ 45720 w 916351"/>
              <a:gd name="connsiteY4" fmla="*/ 0 h 544903"/>
              <a:gd name="connsiteX0" fmla="*/ 45720 w 428671"/>
              <a:gd name="connsiteY0" fmla="*/ 0 h 544903"/>
              <a:gd name="connsiteX1" fmla="*/ 428671 w 428671"/>
              <a:gd name="connsiteY1" fmla="*/ 182880 h 544903"/>
              <a:gd name="connsiteX2" fmla="*/ 392476 w 428671"/>
              <a:gd name="connsiteY2" fmla="*/ 529663 h 544903"/>
              <a:gd name="connsiteX3" fmla="*/ 0 w 428671"/>
              <a:gd name="connsiteY3" fmla="*/ 544903 h 544903"/>
              <a:gd name="connsiteX4" fmla="*/ 45720 w 428671"/>
              <a:gd name="connsiteY4" fmla="*/ 0 h 544903"/>
              <a:gd name="connsiteX0" fmla="*/ 45720 w 400096"/>
              <a:gd name="connsiteY0" fmla="*/ 0 h 544903"/>
              <a:gd name="connsiteX1" fmla="*/ 400096 w 400096"/>
              <a:gd name="connsiteY1" fmla="*/ 192405 h 544903"/>
              <a:gd name="connsiteX2" fmla="*/ 392476 w 400096"/>
              <a:gd name="connsiteY2" fmla="*/ 529663 h 544903"/>
              <a:gd name="connsiteX3" fmla="*/ 0 w 400096"/>
              <a:gd name="connsiteY3" fmla="*/ 544903 h 544903"/>
              <a:gd name="connsiteX4" fmla="*/ 45720 w 400096"/>
              <a:gd name="connsiteY4" fmla="*/ 0 h 544903"/>
              <a:gd name="connsiteX0" fmla="*/ 45720 w 400096"/>
              <a:gd name="connsiteY0" fmla="*/ 0 h 548713"/>
              <a:gd name="connsiteX1" fmla="*/ 400096 w 400096"/>
              <a:gd name="connsiteY1" fmla="*/ 196215 h 548713"/>
              <a:gd name="connsiteX2" fmla="*/ 392476 w 400096"/>
              <a:gd name="connsiteY2" fmla="*/ 533473 h 548713"/>
              <a:gd name="connsiteX3" fmla="*/ 0 w 400096"/>
              <a:gd name="connsiteY3" fmla="*/ 548713 h 548713"/>
              <a:gd name="connsiteX4" fmla="*/ 45720 w 400096"/>
              <a:gd name="connsiteY4" fmla="*/ 0 h 54871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91" h="533473">
                <a:moveTo>
                  <a:pt x="5715" y="0"/>
                </a:moveTo>
                <a:lnTo>
                  <a:pt x="360091" y="196215"/>
                </a:lnTo>
                <a:lnTo>
                  <a:pt x="352471" y="533473"/>
                </a:lnTo>
                <a:lnTo>
                  <a:pt x="0" y="335353"/>
                </a:lnTo>
                <a:lnTo>
                  <a:pt x="5715" y="0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" name="图片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40" y="3392235"/>
            <a:ext cx="4705250" cy="2935250"/>
          </a:xfrm>
          <a:prstGeom prst="rect">
            <a:avLst/>
          </a:prstGeom>
          <a:effectLst>
            <a:outerShdw blurRad="190500" sx="102000" sy="102000" algn="ctr" rotWithShape="0">
              <a:schemeClr val="bg1">
                <a:lumMod val="50000"/>
                <a:alpha val="30000"/>
              </a:schemeClr>
            </a:outerShdw>
          </a:effectLst>
        </p:spPr>
      </p:pic>
      <p:sp>
        <p:nvSpPr>
          <p:cNvPr id="123" name="矩形 122"/>
          <p:cNvSpPr/>
          <p:nvPr/>
        </p:nvSpPr>
        <p:spPr>
          <a:xfrm flipV="1">
            <a:off x="205521" y="1194298"/>
            <a:ext cx="3491261" cy="2734650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14A69A">
                    <a:alpha val="50000"/>
                  </a:srgbClr>
                </a:gs>
                <a:gs pos="50000">
                  <a:srgbClr val="14A69A">
                    <a:alpha val="0"/>
                  </a:srgbClr>
                </a:gs>
                <a:gs pos="100000">
                  <a:srgbClr val="14A69A">
                    <a:alpha val="5000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矩形 123"/>
          <p:cNvSpPr/>
          <p:nvPr/>
        </p:nvSpPr>
        <p:spPr>
          <a:xfrm>
            <a:off x="1597411" y="3084293"/>
            <a:ext cx="2048098" cy="694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alarm when patient remains in bathroom for an extended period</a:t>
            </a:r>
          </a:p>
        </p:txBody>
      </p:sp>
      <p:sp>
        <p:nvSpPr>
          <p:cNvPr id="125" name="矩形 124"/>
          <p:cNvSpPr/>
          <p:nvPr/>
        </p:nvSpPr>
        <p:spPr>
          <a:xfrm>
            <a:off x="2079309" y="2680828"/>
            <a:ext cx="1483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Overstay Alarm</a:t>
            </a:r>
          </a:p>
        </p:txBody>
      </p:sp>
      <p:pic>
        <p:nvPicPr>
          <p:cNvPr id="126" name="图片 1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93" y="2648424"/>
            <a:ext cx="377681" cy="377681"/>
          </a:xfrm>
          <a:prstGeom prst="rect">
            <a:avLst/>
          </a:prstGeom>
        </p:spPr>
      </p:pic>
      <p:grpSp>
        <p:nvGrpSpPr>
          <p:cNvPr id="127" name="组合 126"/>
          <p:cNvGrpSpPr/>
          <p:nvPr/>
        </p:nvGrpSpPr>
        <p:grpSpPr>
          <a:xfrm>
            <a:off x="395261" y="2552706"/>
            <a:ext cx="1155427" cy="1300785"/>
            <a:chOff x="4832366" y="7632968"/>
            <a:chExt cx="2129209" cy="2397074"/>
          </a:xfrm>
        </p:grpSpPr>
        <p:pic>
          <p:nvPicPr>
            <p:cNvPr id="128" name="图片 1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66" y="7632968"/>
              <a:ext cx="2129209" cy="2397074"/>
            </a:xfrm>
            <a:prstGeom prst="rect">
              <a:avLst/>
            </a:prstGeom>
            <a:ln>
              <a:noFill/>
            </a:ln>
            <a:effectLst>
              <a:outerShdw blurRad="254000" algn="tl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pic>
          <p:nvPicPr>
            <p:cNvPr id="130" name="图片 1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484" y="8185762"/>
              <a:ext cx="224344" cy="224344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</p:grpSp>
      <p:sp>
        <p:nvSpPr>
          <p:cNvPr id="131" name="矩形 130"/>
          <p:cNvSpPr/>
          <p:nvPr/>
        </p:nvSpPr>
        <p:spPr>
          <a:xfrm>
            <a:off x="5440584" y="2082386"/>
            <a:ext cx="1744281" cy="449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Prevents intrusions and other security events at night</a:t>
            </a:r>
          </a:p>
        </p:txBody>
      </p:sp>
      <p:sp>
        <p:nvSpPr>
          <p:cNvPr id="132" name="矩形 131"/>
          <p:cNvSpPr/>
          <p:nvPr/>
        </p:nvSpPr>
        <p:spPr>
          <a:xfrm>
            <a:off x="5768731" y="1680946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Intrusion Alarm</a:t>
            </a:r>
          </a:p>
        </p:txBody>
      </p:sp>
      <p:pic>
        <p:nvPicPr>
          <p:cNvPr id="133" name="图片 1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84" y="1645994"/>
            <a:ext cx="377681" cy="377681"/>
          </a:xfrm>
          <a:prstGeom prst="rect">
            <a:avLst/>
          </a:prstGeom>
        </p:spPr>
      </p:pic>
      <p:grpSp>
        <p:nvGrpSpPr>
          <p:cNvPr id="134" name="组合 133"/>
          <p:cNvGrpSpPr/>
          <p:nvPr/>
        </p:nvGrpSpPr>
        <p:grpSpPr>
          <a:xfrm>
            <a:off x="3788443" y="1266322"/>
            <a:ext cx="1688775" cy="1688775"/>
            <a:chOff x="218881" y="3144907"/>
            <a:chExt cx="1688775" cy="1688775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81" y="3144907"/>
              <a:ext cx="1688775" cy="1688775"/>
            </a:xfrm>
            <a:prstGeom prst="rect">
              <a:avLst/>
            </a:prstGeom>
            <a:ln>
              <a:noFill/>
            </a:ln>
            <a:effectLst>
              <a:outerShdw blurRad="254000" algn="tl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77" y="3220661"/>
              <a:ext cx="144008" cy="1440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7054" y="3922850"/>
              <a:ext cx="283132" cy="44433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8" name="等腰三角形 19"/>
            <p:cNvSpPr/>
            <p:nvPr/>
          </p:nvSpPr>
          <p:spPr>
            <a:xfrm rot="7771001">
              <a:off x="503184" y="3633583"/>
              <a:ext cx="1157070" cy="1172266"/>
            </a:xfrm>
            <a:custGeom>
              <a:avLst/>
              <a:gdLst>
                <a:gd name="connsiteX0" fmla="*/ 0 w 2425179"/>
                <a:gd name="connsiteY0" fmla="*/ 1818640 h 1818640"/>
                <a:gd name="connsiteX1" fmla="*/ 323592 w 2425179"/>
                <a:gd name="connsiteY1" fmla="*/ 0 h 1818640"/>
                <a:gd name="connsiteX2" fmla="*/ 2425179 w 2425179"/>
                <a:gd name="connsiteY2" fmla="*/ 1818640 h 1818640"/>
                <a:gd name="connsiteX3" fmla="*/ 0 w 2425179"/>
                <a:gd name="connsiteY3" fmla="*/ 1818640 h 1818640"/>
                <a:gd name="connsiteX0" fmla="*/ 0 w 2084819"/>
                <a:gd name="connsiteY0" fmla="*/ 1818640 h 1818640"/>
                <a:gd name="connsiteX1" fmla="*/ 323592 w 2084819"/>
                <a:gd name="connsiteY1" fmla="*/ 0 h 1818640"/>
                <a:gd name="connsiteX2" fmla="*/ 2084819 w 2084819"/>
                <a:gd name="connsiteY2" fmla="*/ 919480 h 1818640"/>
                <a:gd name="connsiteX3" fmla="*/ 0 w 2084819"/>
                <a:gd name="connsiteY3" fmla="*/ 1818640 h 1818640"/>
                <a:gd name="connsiteX0" fmla="*/ 0 w 1277049"/>
                <a:gd name="connsiteY0" fmla="*/ 1818640 h 1818640"/>
                <a:gd name="connsiteX1" fmla="*/ 323592 w 1277049"/>
                <a:gd name="connsiteY1" fmla="*/ 0 h 1818640"/>
                <a:gd name="connsiteX2" fmla="*/ 1277049 w 1277049"/>
                <a:gd name="connsiteY2" fmla="*/ 797560 h 1818640"/>
                <a:gd name="connsiteX3" fmla="*/ 0 w 1277049"/>
                <a:gd name="connsiteY3" fmla="*/ 1818640 h 1818640"/>
                <a:gd name="connsiteX0" fmla="*/ 0 w 1324877"/>
                <a:gd name="connsiteY0" fmla="*/ 1818640 h 1818640"/>
                <a:gd name="connsiteX1" fmla="*/ 323592 w 1324877"/>
                <a:gd name="connsiteY1" fmla="*/ 0 h 1818640"/>
                <a:gd name="connsiteX2" fmla="*/ 1324877 w 1324877"/>
                <a:gd name="connsiteY2" fmla="*/ 853440 h 1818640"/>
                <a:gd name="connsiteX3" fmla="*/ 0 w 1324877"/>
                <a:gd name="connsiteY3" fmla="*/ 1818640 h 1818640"/>
                <a:gd name="connsiteX0" fmla="*/ 0 w 1510876"/>
                <a:gd name="connsiteY0" fmla="*/ 1244600 h 1244600"/>
                <a:gd name="connsiteX1" fmla="*/ 509591 w 1510876"/>
                <a:gd name="connsiteY1" fmla="*/ 0 h 1244600"/>
                <a:gd name="connsiteX2" fmla="*/ 1510876 w 1510876"/>
                <a:gd name="connsiteY2" fmla="*/ 853440 h 1244600"/>
                <a:gd name="connsiteX3" fmla="*/ 0 w 1510876"/>
                <a:gd name="connsiteY3" fmla="*/ 1244600 h 1244600"/>
                <a:gd name="connsiteX0" fmla="*/ 0 w 1622476"/>
                <a:gd name="connsiteY0" fmla="*/ 1198880 h 1198880"/>
                <a:gd name="connsiteX1" fmla="*/ 621191 w 1622476"/>
                <a:gd name="connsiteY1" fmla="*/ 0 h 1198880"/>
                <a:gd name="connsiteX2" fmla="*/ 1622476 w 1622476"/>
                <a:gd name="connsiteY2" fmla="*/ 853440 h 1198880"/>
                <a:gd name="connsiteX3" fmla="*/ 0 w 1622476"/>
                <a:gd name="connsiteY3" fmla="*/ 1198880 h 1198880"/>
                <a:gd name="connsiteX0" fmla="*/ 0 w 1622476"/>
                <a:gd name="connsiteY0" fmla="*/ 1183640 h 1183640"/>
                <a:gd name="connsiteX1" fmla="*/ 653077 w 1622476"/>
                <a:gd name="connsiteY1" fmla="*/ 0 h 1183640"/>
                <a:gd name="connsiteX2" fmla="*/ 1622476 w 1622476"/>
                <a:gd name="connsiteY2" fmla="*/ 838200 h 1183640"/>
                <a:gd name="connsiteX3" fmla="*/ 0 w 1622476"/>
                <a:gd name="connsiteY3" fmla="*/ 1183640 h 1183640"/>
                <a:gd name="connsiteX0" fmla="*/ 0 w 1622476"/>
                <a:gd name="connsiteY0" fmla="*/ 1203960 h 1203960"/>
                <a:gd name="connsiteX1" fmla="*/ 647762 w 1622476"/>
                <a:gd name="connsiteY1" fmla="*/ 0 h 1203960"/>
                <a:gd name="connsiteX2" fmla="*/ 1622476 w 1622476"/>
                <a:gd name="connsiteY2" fmla="*/ 858520 h 1203960"/>
                <a:gd name="connsiteX3" fmla="*/ 0 w 1622476"/>
                <a:gd name="connsiteY3" fmla="*/ 1203960 h 1203960"/>
                <a:gd name="connsiteX0" fmla="*/ 0 w 1622476"/>
                <a:gd name="connsiteY0" fmla="*/ 1457203 h 1457203"/>
                <a:gd name="connsiteX1" fmla="*/ 601469 w 1622476"/>
                <a:gd name="connsiteY1" fmla="*/ 0 h 1457203"/>
                <a:gd name="connsiteX2" fmla="*/ 1622476 w 1622476"/>
                <a:gd name="connsiteY2" fmla="*/ 1111763 h 1457203"/>
                <a:gd name="connsiteX3" fmla="*/ 0 w 1622476"/>
                <a:gd name="connsiteY3" fmla="*/ 1457203 h 1457203"/>
                <a:gd name="connsiteX0" fmla="*/ 0 w 1807677"/>
                <a:gd name="connsiteY0" fmla="*/ 1457203 h 1457203"/>
                <a:gd name="connsiteX1" fmla="*/ 601469 w 1807677"/>
                <a:gd name="connsiteY1" fmla="*/ 0 h 1457203"/>
                <a:gd name="connsiteX2" fmla="*/ 1807677 w 1807677"/>
                <a:gd name="connsiteY2" fmla="*/ 959153 h 1457203"/>
                <a:gd name="connsiteX3" fmla="*/ 0 w 1807677"/>
                <a:gd name="connsiteY3" fmla="*/ 1457203 h 1457203"/>
                <a:gd name="connsiteX0" fmla="*/ 0 w 1384516"/>
                <a:gd name="connsiteY0" fmla="*/ 1340863 h 1340863"/>
                <a:gd name="connsiteX1" fmla="*/ 178308 w 1384516"/>
                <a:gd name="connsiteY1" fmla="*/ 0 h 1340863"/>
                <a:gd name="connsiteX2" fmla="*/ 1384516 w 1384516"/>
                <a:gd name="connsiteY2" fmla="*/ 959153 h 1340863"/>
                <a:gd name="connsiteX3" fmla="*/ 0 w 1384516"/>
                <a:gd name="connsiteY3" fmla="*/ 1340863 h 134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4516" h="1340863">
                  <a:moveTo>
                    <a:pt x="0" y="1340863"/>
                  </a:moveTo>
                  <a:lnTo>
                    <a:pt x="178308" y="0"/>
                  </a:lnTo>
                  <a:lnTo>
                    <a:pt x="1384516" y="959153"/>
                  </a:lnTo>
                  <a:lnTo>
                    <a:pt x="0" y="1340863"/>
                  </a:lnTo>
                  <a:close/>
                </a:path>
              </a:pathLst>
            </a:custGeom>
            <a:gradFill flip="none" rotWithShape="1">
              <a:gsLst>
                <a:gs pos="40000">
                  <a:srgbClr val="E02020">
                    <a:alpha val="0"/>
                  </a:srgbClr>
                </a:gs>
                <a:gs pos="85000">
                  <a:srgbClr val="E02020">
                    <a:alpha val="40000"/>
                  </a:srgbClr>
                </a:gs>
                <a:gs pos="100000">
                  <a:srgbClr val="E02020"/>
                </a:gs>
              </a:gsLst>
              <a:lin ang="81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9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11709" y="3332696"/>
              <a:ext cx="158916" cy="154136"/>
            </a:xfrm>
            <a:prstGeom prst="rect">
              <a:avLst/>
            </a:prstGeom>
          </p:spPr>
        </p:pic>
      </p:grpSp>
      <p:sp>
        <p:nvSpPr>
          <p:cNvPr id="140" name="矩形 139"/>
          <p:cNvSpPr/>
          <p:nvPr/>
        </p:nvSpPr>
        <p:spPr>
          <a:xfrm>
            <a:off x="1734426" y="5675429"/>
            <a:ext cx="2004929" cy="78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indent="-108000">
              <a:lnSpc>
                <a:spcPts val="12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zh-CN" sz="1050" dirty="0"/>
              <a:t>Prevents infant abductions</a:t>
            </a:r>
          </a:p>
          <a:p>
            <a:pPr marL="108000" indent="-108000">
              <a:lnSpc>
                <a:spcPts val="12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alarm when patient is out of bed for an extended period</a:t>
            </a:r>
          </a:p>
        </p:txBody>
      </p:sp>
      <p:sp>
        <p:nvSpPr>
          <p:cNvPr id="141" name="矩形 140"/>
          <p:cNvSpPr/>
          <p:nvPr/>
        </p:nvSpPr>
        <p:spPr>
          <a:xfrm>
            <a:off x="2128679" y="5333524"/>
            <a:ext cx="1690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Out-of-Bed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142" name="图片 1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14" y="5297218"/>
            <a:ext cx="377681" cy="377681"/>
          </a:xfrm>
          <a:prstGeom prst="rect">
            <a:avLst/>
          </a:prstGeom>
        </p:spPr>
      </p:pic>
      <p:grpSp>
        <p:nvGrpSpPr>
          <p:cNvPr id="143" name="组合 142"/>
          <p:cNvGrpSpPr/>
          <p:nvPr/>
        </p:nvGrpSpPr>
        <p:grpSpPr>
          <a:xfrm>
            <a:off x="213402" y="5350988"/>
            <a:ext cx="1606082" cy="1480717"/>
            <a:chOff x="184326" y="4840726"/>
            <a:chExt cx="1723405" cy="1723405"/>
          </a:xfrm>
        </p:grpSpPr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26" y="4840726"/>
              <a:ext cx="1723405" cy="1723405"/>
            </a:xfrm>
            <a:prstGeom prst="rect">
              <a:avLst/>
            </a:prstGeom>
            <a:ln>
              <a:noFill/>
            </a:ln>
            <a:effectLst>
              <a:outerShdw blurRad="254000" algn="tl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pic>
          <p:nvPicPr>
            <p:cNvPr id="145" name="图片 14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578" y="5723864"/>
              <a:ext cx="208406" cy="4262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图片 14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14326" flipH="1">
              <a:off x="701235" y="5470686"/>
              <a:ext cx="39970" cy="511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7" name="图片 1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52" y="5381433"/>
              <a:ext cx="144008" cy="144008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  <p:sp>
          <p:nvSpPr>
            <p:cNvPr id="148" name="矩形 10"/>
            <p:cNvSpPr/>
            <p:nvPr/>
          </p:nvSpPr>
          <p:spPr>
            <a:xfrm>
              <a:off x="723699" y="5494774"/>
              <a:ext cx="526288" cy="551859"/>
            </a:xfrm>
            <a:custGeom>
              <a:avLst/>
              <a:gdLst>
                <a:gd name="connsiteX0" fmla="*/ 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33528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564553 h 564553"/>
                <a:gd name="connsiteX2" fmla="*/ 0 w 712470"/>
                <a:gd name="connsiteY2" fmla="*/ 564553 h 564553"/>
                <a:gd name="connsiteX3" fmla="*/ 335280 w 712470"/>
                <a:gd name="connsiteY3" fmla="*/ 0 h 564553"/>
                <a:gd name="connsiteX0" fmla="*/ 335280 w 988695"/>
                <a:gd name="connsiteY0" fmla="*/ 0 h 564553"/>
                <a:gd name="connsiteX1" fmla="*/ 988695 w 988695"/>
                <a:gd name="connsiteY1" fmla="*/ 353098 h 564553"/>
                <a:gd name="connsiteX2" fmla="*/ 0 w 988695"/>
                <a:gd name="connsiteY2" fmla="*/ 564553 h 564553"/>
                <a:gd name="connsiteX3" fmla="*/ 335280 w 988695"/>
                <a:gd name="connsiteY3" fmla="*/ 0 h 564553"/>
                <a:gd name="connsiteX0" fmla="*/ 0 w 653415"/>
                <a:gd name="connsiteY0" fmla="*/ 0 h 760768"/>
                <a:gd name="connsiteX1" fmla="*/ 653415 w 653415"/>
                <a:gd name="connsiteY1" fmla="*/ 353098 h 760768"/>
                <a:gd name="connsiteX2" fmla="*/ 300990 w 653415"/>
                <a:gd name="connsiteY2" fmla="*/ 760768 h 760768"/>
                <a:gd name="connsiteX3" fmla="*/ 0 w 653415"/>
                <a:gd name="connsiteY3" fmla="*/ 0 h 760768"/>
                <a:gd name="connsiteX0" fmla="*/ 0 w 554355"/>
                <a:gd name="connsiteY0" fmla="*/ 0 h 760768"/>
                <a:gd name="connsiteX1" fmla="*/ 554355 w 554355"/>
                <a:gd name="connsiteY1" fmla="*/ 276898 h 760768"/>
                <a:gd name="connsiteX2" fmla="*/ 300990 w 554355"/>
                <a:gd name="connsiteY2" fmla="*/ 760768 h 760768"/>
                <a:gd name="connsiteX3" fmla="*/ 0 w 554355"/>
                <a:gd name="connsiteY3" fmla="*/ 0 h 760768"/>
                <a:gd name="connsiteX0" fmla="*/ 0 w 554355"/>
                <a:gd name="connsiteY0" fmla="*/ 0 h 583603"/>
                <a:gd name="connsiteX1" fmla="*/ 554355 w 554355"/>
                <a:gd name="connsiteY1" fmla="*/ 276898 h 583603"/>
                <a:gd name="connsiteX2" fmla="*/ 64770 w 554355"/>
                <a:gd name="connsiteY2" fmla="*/ 583603 h 583603"/>
                <a:gd name="connsiteX3" fmla="*/ 0 w 554355"/>
                <a:gd name="connsiteY3" fmla="*/ 0 h 583603"/>
                <a:gd name="connsiteX0" fmla="*/ 0 w 680085"/>
                <a:gd name="connsiteY0" fmla="*/ 0 h 583603"/>
                <a:gd name="connsiteX1" fmla="*/ 680085 w 680085"/>
                <a:gd name="connsiteY1" fmla="*/ 393103 h 583603"/>
                <a:gd name="connsiteX2" fmla="*/ 64770 w 680085"/>
                <a:gd name="connsiteY2" fmla="*/ 583603 h 583603"/>
                <a:gd name="connsiteX3" fmla="*/ 0 w 680085"/>
                <a:gd name="connsiteY3" fmla="*/ 0 h 583603"/>
                <a:gd name="connsiteX0" fmla="*/ 0 w 680085"/>
                <a:gd name="connsiteY0" fmla="*/ 0 h 638848"/>
                <a:gd name="connsiteX1" fmla="*/ 680085 w 680085"/>
                <a:gd name="connsiteY1" fmla="*/ 393103 h 638848"/>
                <a:gd name="connsiteX2" fmla="*/ 194310 w 680085"/>
                <a:gd name="connsiteY2" fmla="*/ 638848 h 638848"/>
                <a:gd name="connsiteX3" fmla="*/ 0 w 680085"/>
                <a:gd name="connsiteY3" fmla="*/ 0 h 638848"/>
                <a:gd name="connsiteX0" fmla="*/ 0 w 659130"/>
                <a:gd name="connsiteY0" fmla="*/ 0 h 638848"/>
                <a:gd name="connsiteX1" fmla="*/ 659130 w 659130"/>
                <a:gd name="connsiteY1" fmla="*/ 368338 h 638848"/>
                <a:gd name="connsiteX2" fmla="*/ 194310 w 659130"/>
                <a:gd name="connsiteY2" fmla="*/ 638848 h 638848"/>
                <a:gd name="connsiteX3" fmla="*/ 0 w 659130"/>
                <a:gd name="connsiteY3" fmla="*/ 0 h 638848"/>
                <a:gd name="connsiteX0" fmla="*/ 0 w 649605"/>
                <a:gd name="connsiteY0" fmla="*/ 0 h 638848"/>
                <a:gd name="connsiteX1" fmla="*/ 649605 w 649605"/>
                <a:gd name="connsiteY1" fmla="*/ 364528 h 638848"/>
                <a:gd name="connsiteX2" fmla="*/ 194310 w 649605"/>
                <a:gd name="connsiteY2" fmla="*/ 638848 h 638848"/>
                <a:gd name="connsiteX3" fmla="*/ 0 w 649605"/>
                <a:gd name="connsiteY3" fmla="*/ 0 h 638848"/>
                <a:gd name="connsiteX0" fmla="*/ 0 w 613410"/>
                <a:gd name="connsiteY0" fmla="*/ 0 h 638848"/>
                <a:gd name="connsiteX1" fmla="*/ 613410 w 613410"/>
                <a:gd name="connsiteY1" fmla="*/ 375958 h 638848"/>
                <a:gd name="connsiteX2" fmla="*/ 194310 w 613410"/>
                <a:gd name="connsiteY2" fmla="*/ 638848 h 638848"/>
                <a:gd name="connsiteX3" fmla="*/ 0 w 613410"/>
                <a:gd name="connsiteY3" fmla="*/ 0 h 638848"/>
                <a:gd name="connsiteX0" fmla="*/ 0 w 613410"/>
                <a:gd name="connsiteY0" fmla="*/ 0 h 631228"/>
                <a:gd name="connsiteX1" fmla="*/ 613410 w 613410"/>
                <a:gd name="connsiteY1" fmla="*/ 375958 h 631228"/>
                <a:gd name="connsiteX2" fmla="*/ 180975 w 613410"/>
                <a:gd name="connsiteY2" fmla="*/ 631228 h 631228"/>
                <a:gd name="connsiteX3" fmla="*/ 0 w 613410"/>
                <a:gd name="connsiteY3" fmla="*/ 0 h 631228"/>
                <a:gd name="connsiteX0" fmla="*/ 0 w 601980"/>
                <a:gd name="connsiteY0" fmla="*/ 0 h 631228"/>
                <a:gd name="connsiteX1" fmla="*/ 601980 w 601980"/>
                <a:gd name="connsiteY1" fmla="*/ 368338 h 631228"/>
                <a:gd name="connsiteX2" fmla="*/ 180975 w 601980"/>
                <a:gd name="connsiteY2" fmla="*/ 631228 h 631228"/>
                <a:gd name="connsiteX3" fmla="*/ 0 w 601980"/>
                <a:gd name="connsiteY3" fmla="*/ 0 h 6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980" h="631228">
                  <a:moveTo>
                    <a:pt x="0" y="0"/>
                  </a:moveTo>
                  <a:lnTo>
                    <a:pt x="601980" y="368338"/>
                  </a:lnTo>
                  <a:lnTo>
                    <a:pt x="180975" y="63122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34">
                  <a:srgbClr val="FAB701"/>
                </a:gs>
                <a:gs pos="26000">
                  <a:srgbClr val="FAB701">
                    <a:alpha val="55000"/>
                  </a:srgbClr>
                </a:gs>
                <a:gs pos="80000">
                  <a:srgbClr val="FAB701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9" name="矩形 148"/>
          <p:cNvSpPr/>
          <p:nvPr/>
        </p:nvSpPr>
        <p:spPr>
          <a:xfrm>
            <a:off x="1734426" y="1985108"/>
            <a:ext cx="1940608" cy="32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 smtClean="0"/>
              <a:t>Automatic fall detection </a:t>
            </a:r>
            <a:endParaRPr lang="zh-CN" altLang="en-US" sz="1050" dirty="0"/>
          </a:p>
        </p:txBody>
      </p:sp>
      <p:sp>
        <p:nvSpPr>
          <p:cNvPr id="150" name="矩形 149"/>
          <p:cNvSpPr/>
          <p:nvPr/>
        </p:nvSpPr>
        <p:spPr>
          <a:xfrm>
            <a:off x="2138209" y="1583668"/>
            <a:ext cx="1023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Fall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151" name="图片 1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14" y="1538989"/>
            <a:ext cx="377681" cy="377681"/>
          </a:xfrm>
          <a:prstGeom prst="rect">
            <a:avLst/>
          </a:prstGeom>
        </p:spPr>
      </p:pic>
      <p:grpSp>
        <p:nvGrpSpPr>
          <p:cNvPr id="152" name="组合 151"/>
          <p:cNvGrpSpPr/>
          <p:nvPr/>
        </p:nvGrpSpPr>
        <p:grpSpPr>
          <a:xfrm>
            <a:off x="363729" y="1221265"/>
            <a:ext cx="1304206" cy="1304206"/>
            <a:chOff x="206940" y="1251670"/>
            <a:chExt cx="1723368" cy="1723368"/>
          </a:xfrm>
        </p:grpSpPr>
        <p:pic>
          <p:nvPicPr>
            <p:cNvPr id="153" name="图片 15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40" y="1251670"/>
              <a:ext cx="1723368" cy="1723368"/>
            </a:xfrm>
            <a:prstGeom prst="rect">
              <a:avLst/>
            </a:prstGeom>
            <a:ln>
              <a:noFill/>
            </a:ln>
            <a:effectLst>
              <a:outerShdw blurRad="254000" algn="ctr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grpSp>
          <p:nvGrpSpPr>
            <p:cNvPr id="154" name="组合 153"/>
            <p:cNvGrpSpPr/>
            <p:nvPr/>
          </p:nvGrpSpPr>
          <p:grpSpPr>
            <a:xfrm>
              <a:off x="1696880" y="1706590"/>
              <a:ext cx="144008" cy="144009"/>
              <a:chOff x="7892273" y="4073458"/>
              <a:chExt cx="128726" cy="128726"/>
            </a:xfrm>
          </p:grpSpPr>
          <p:sp>
            <p:nvSpPr>
              <p:cNvPr id="159" name="等腰三角形 158"/>
              <p:cNvSpPr/>
              <p:nvPr/>
            </p:nvSpPr>
            <p:spPr>
              <a:xfrm>
                <a:off x="7925216" y="4098819"/>
                <a:ext cx="64363" cy="8741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/>
              </a:p>
            </p:txBody>
          </p:sp>
          <p:pic>
            <p:nvPicPr>
              <p:cNvPr id="160" name="图片 15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2273" y="4073458"/>
                <a:ext cx="128726" cy="128726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3483" y="2253175"/>
              <a:ext cx="353557" cy="210436"/>
            </a:xfrm>
            <a:prstGeom prst="rect">
              <a:avLst/>
            </a:prstGeom>
          </p:spPr>
        </p:pic>
        <p:pic>
          <p:nvPicPr>
            <p:cNvPr id="156" name="图片 15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16" y="1968770"/>
              <a:ext cx="164304" cy="239539"/>
            </a:xfrm>
            <a:prstGeom prst="rect">
              <a:avLst/>
            </a:prstGeom>
          </p:spPr>
        </p:pic>
        <p:sp>
          <p:nvSpPr>
            <p:cNvPr id="157" name="矩形 10"/>
            <p:cNvSpPr/>
            <p:nvPr/>
          </p:nvSpPr>
          <p:spPr>
            <a:xfrm rot="1873807">
              <a:off x="1285118" y="1874603"/>
              <a:ext cx="561086" cy="613687"/>
            </a:xfrm>
            <a:custGeom>
              <a:avLst/>
              <a:gdLst>
                <a:gd name="connsiteX0" fmla="*/ 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33528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564553 h 564553"/>
                <a:gd name="connsiteX2" fmla="*/ 0 w 712470"/>
                <a:gd name="connsiteY2" fmla="*/ 564553 h 564553"/>
                <a:gd name="connsiteX3" fmla="*/ 335280 w 712470"/>
                <a:gd name="connsiteY3" fmla="*/ 0 h 564553"/>
                <a:gd name="connsiteX0" fmla="*/ 335280 w 988695"/>
                <a:gd name="connsiteY0" fmla="*/ 0 h 564553"/>
                <a:gd name="connsiteX1" fmla="*/ 988695 w 988695"/>
                <a:gd name="connsiteY1" fmla="*/ 353098 h 564553"/>
                <a:gd name="connsiteX2" fmla="*/ 0 w 988695"/>
                <a:gd name="connsiteY2" fmla="*/ 564553 h 564553"/>
                <a:gd name="connsiteX3" fmla="*/ 335280 w 988695"/>
                <a:gd name="connsiteY3" fmla="*/ 0 h 564553"/>
                <a:gd name="connsiteX0" fmla="*/ 0 w 653415"/>
                <a:gd name="connsiteY0" fmla="*/ 0 h 760768"/>
                <a:gd name="connsiteX1" fmla="*/ 653415 w 653415"/>
                <a:gd name="connsiteY1" fmla="*/ 353098 h 760768"/>
                <a:gd name="connsiteX2" fmla="*/ 300990 w 653415"/>
                <a:gd name="connsiteY2" fmla="*/ 760768 h 760768"/>
                <a:gd name="connsiteX3" fmla="*/ 0 w 653415"/>
                <a:gd name="connsiteY3" fmla="*/ 0 h 760768"/>
                <a:gd name="connsiteX0" fmla="*/ 0 w 554355"/>
                <a:gd name="connsiteY0" fmla="*/ 0 h 760768"/>
                <a:gd name="connsiteX1" fmla="*/ 554355 w 554355"/>
                <a:gd name="connsiteY1" fmla="*/ 276898 h 760768"/>
                <a:gd name="connsiteX2" fmla="*/ 300990 w 554355"/>
                <a:gd name="connsiteY2" fmla="*/ 760768 h 760768"/>
                <a:gd name="connsiteX3" fmla="*/ 0 w 554355"/>
                <a:gd name="connsiteY3" fmla="*/ 0 h 760768"/>
                <a:gd name="connsiteX0" fmla="*/ 0 w 554355"/>
                <a:gd name="connsiteY0" fmla="*/ 0 h 583603"/>
                <a:gd name="connsiteX1" fmla="*/ 554355 w 554355"/>
                <a:gd name="connsiteY1" fmla="*/ 276898 h 583603"/>
                <a:gd name="connsiteX2" fmla="*/ 64770 w 554355"/>
                <a:gd name="connsiteY2" fmla="*/ 583603 h 583603"/>
                <a:gd name="connsiteX3" fmla="*/ 0 w 554355"/>
                <a:gd name="connsiteY3" fmla="*/ 0 h 583603"/>
                <a:gd name="connsiteX0" fmla="*/ 0 w 680085"/>
                <a:gd name="connsiteY0" fmla="*/ 0 h 583603"/>
                <a:gd name="connsiteX1" fmla="*/ 680085 w 680085"/>
                <a:gd name="connsiteY1" fmla="*/ 393103 h 583603"/>
                <a:gd name="connsiteX2" fmla="*/ 64770 w 680085"/>
                <a:gd name="connsiteY2" fmla="*/ 583603 h 583603"/>
                <a:gd name="connsiteX3" fmla="*/ 0 w 680085"/>
                <a:gd name="connsiteY3" fmla="*/ 0 h 583603"/>
                <a:gd name="connsiteX0" fmla="*/ 0 w 680085"/>
                <a:gd name="connsiteY0" fmla="*/ 0 h 638848"/>
                <a:gd name="connsiteX1" fmla="*/ 680085 w 680085"/>
                <a:gd name="connsiteY1" fmla="*/ 393103 h 638848"/>
                <a:gd name="connsiteX2" fmla="*/ 194310 w 680085"/>
                <a:gd name="connsiteY2" fmla="*/ 638848 h 638848"/>
                <a:gd name="connsiteX3" fmla="*/ 0 w 680085"/>
                <a:gd name="connsiteY3" fmla="*/ 0 h 638848"/>
                <a:gd name="connsiteX0" fmla="*/ 0 w 659130"/>
                <a:gd name="connsiteY0" fmla="*/ 0 h 638848"/>
                <a:gd name="connsiteX1" fmla="*/ 659130 w 659130"/>
                <a:gd name="connsiteY1" fmla="*/ 368338 h 638848"/>
                <a:gd name="connsiteX2" fmla="*/ 194310 w 659130"/>
                <a:gd name="connsiteY2" fmla="*/ 638848 h 638848"/>
                <a:gd name="connsiteX3" fmla="*/ 0 w 659130"/>
                <a:gd name="connsiteY3" fmla="*/ 0 h 638848"/>
                <a:gd name="connsiteX0" fmla="*/ 0 w 649605"/>
                <a:gd name="connsiteY0" fmla="*/ 0 h 638848"/>
                <a:gd name="connsiteX1" fmla="*/ 649605 w 649605"/>
                <a:gd name="connsiteY1" fmla="*/ 364528 h 638848"/>
                <a:gd name="connsiteX2" fmla="*/ 194310 w 649605"/>
                <a:gd name="connsiteY2" fmla="*/ 638848 h 638848"/>
                <a:gd name="connsiteX3" fmla="*/ 0 w 649605"/>
                <a:gd name="connsiteY3" fmla="*/ 0 h 638848"/>
                <a:gd name="connsiteX0" fmla="*/ 0 w 613410"/>
                <a:gd name="connsiteY0" fmla="*/ 0 h 638848"/>
                <a:gd name="connsiteX1" fmla="*/ 613410 w 613410"/>
                <a:gd name="connsiteY1" fmla="*/ 375958 h 638848"/>
                <a:gd name="connsiteX2" fmla="*/ 194310 w 613410"/>
                <a:gd name="connsiteY2" fmla="*/ 638848 h 638848"/>
                <a:gd name="connsiteX3" fmla="*/ 0 w 613410"/>
                <a:gd name="connsiteY3" fmla="*/ 0 h 638848"/>
                <a:gd name="connsiteX0" fmla="*/ 0 w 613410"/>
                <a:gd name="connsiteY0" fmla="*/ 0 h 631228"/>
                <a:gd name="connsiteX1" fmla="*/ 613410 w 613410"/>
                <a:gd name="connsiteY1" fmla="*/ 375958 h 631228"/>
                <a:gd name="connsiteX2" fmla="*/ 180975 w 613410"/>
                <a:gd name="connsiteY2" fmla="*/ 631228 h 631228"/>
                <a:gd name="connsiteX3" fmla="*/ 0 w 613410"/>
                <a:gd name="connsiteY3" fmla="*/ 0 h 631228"/>
                <a:gd name="connsiteX0" fmla="*/ 0 w 601980"/>
                <a:gd name="connsiteY0" fmla="*/ 0 h 631228"/>
                <a:gd name="connsiteX1" fmla="*/ 601980 w 601980"/>
                <a:gd name="connsiteY1" fmla="*/ 368338 h 631228"/>
                <a:gd name="connsiteX2" fmla="*/ 180975 w 601980"/>
                <a:gd name="connsiteY2" fmla="*/ 631228 h 631228"/>
                <a:gd name="connsiteX3" fmla="*/ 0 w 601980"/>
                <a:gd name="connsiteY3" fmla="*/ 0 h 631228"/>
                <a:gd name="connsiteX0" fmla="*/ 0 w 849811"/>
                <a:gd name="connsiteY0" fmla="*/ 0 h 607876"/>
                <a:gd name="connsiteX1" fmla="*/ 849811 w 849811"/>
                <a:gd name="connsiteY1" fmla="*/ 344986 h 607876"/>
                <a:gd name="connsiteX2" fmla="*/ 428806 w 849811"/>
                <a:gd name="connsiteY2" fmla="*/ 607876 h 607876"/>
                <a:gd name="connsiteX3" fmla="*/ 0 w 849811"/>
                <a:gd name="connsiteY3" fmla="*/ 0 h 607876"/>
                <a:gd name="connsiteX0" fmla="*/ 693383 w 1122190"/>
                <a:gd name="connsiteY0" fmla="*/ 0 h 607876"/>
                <a:gd name="connsiteX1" fmla="*/ 0 w 1122190"/>
                <a:gd name="connsiteY1" fmla="*/ 359998 h 607876"/>
                <a:gd name="connsiteX2" fmla="*/ 1122189 w 1122190"/>
                <a:gd name="connsiteY2" fmla="*/ 607876 h 607876"/>
                <a:gd name="connsiteX3" fmla="*/ 693383 w 1122190"/>
                <a:gd name="connsiteY3" fmla="*/ 0 h 607876"/>
                <a:gd name="connsiteX0" fmla="*/ 693383 w 838588"/>
                <a:gd name="connsiteY0" fmla="*/ 0 h 594532"/>
                <a:gd name="connsiteX1" fmla="*/ 0 w 838588"/>
                <a:gd name="connsiteY1" fmla="*/ 359998 h 594532"/>
                <a:gd name="connsiteX2" fmla="*/ 838588 w 838588"/>
                <a:gd name="connsiteY2" fmla="*/ 594532 h 594532"/>
                <a:gd name="connsiteX3" fmla="*/ 693383 w 838588"/>
                <a:gd name="connsiteY3" fmla="*/ 0 h 594532"/>
                <a:gd name="connsiteX0" fmla="*/ 701048 w 838588"/>
                <a:gd name="connsiteY0" fmla="*/ 0 h 611212"/>
                <a:gd name="connsiteX1" fmla="*/ 0 w 838588"/>
                <a:gd name="connsiteY1" fmla="*/ 376678 h 611212"/>
                <a:gd name="connsiteX2" fmla="*/ 838588 w 838588"/>
                <a:gd name="connsiteY2" fmla="*/ 611212 h 611212"/>
                <a:gd name="connsiteX3" fmla="*/ 701048 w 838588"/>
                <a:gd name="connsiteY3" fmla="*/ 0 h 611212"/>
                <a:gd name="connsiteX0" fmla="*/ 703603 w 841143"/>
                <a:gd name="connsiteY0" fmla="*/ 0 h 611212"/>
                <a:gd name="connsiteX1" fmla="*/ 0 w 841143"/>
                <a:gd name="connsiteY1" fmla="*/ 373342 h 611212"/>
                <a:gd name="connsiteX2" fmla="*/ 841143 w 841143"/>
                <a:gd name="connsiteY2" fmla="*/ 611212 h 611212"/>
                <a:gd name="connsiteX3" fmla="*/ 703603 w 841143"/>
                <a:gd name="connsiteY3" fmla="*/ 0 h 611212"/>
                <a:gd name="connsiteX0" fmla="*/ 703603 w 843698"/>
                <a:gd name="connsiteY0" fmla="*/ 0 h 621220"/>
                <a:gd name="connsiteX1" fmla="*/ 0 w 843698"/>
                <a:gd name="connsiteY1" fmla="*/ 373342 h 621220"/>
                <a:gd name="connsiteX2" fmla="*/ 843698 w 843698"/>
                <a:gd name="connsiteY2" fmla="*/ 621220 h 621220"/>
                <a:gd name="connsiteX3" fmla="*/ 703603 w 843698"/>
                <a:gd name="connsiteY3" fmla="*/ 0 h 621220"/>
                <a:gd name="connsiteX0" fmla="*/ 415436 w 843698"/>
                <a:gd name="connsiteY0" fmla="*/ 0 h 661252"/>
                <a:gd name="connsiteX1" fmla="*/ 0 w 843698"/>
                <a:gd name="connsiteY1" fmla="*/ 413374 h 661252"/>
                <a:gd name="connsiteX2" fmla="*/ 843698 w 843698"/>
                <a:gd name="connsiteY2" fmla="*/ 661252 h 661252"/>
                <a:gd name="connsiteX3" fmla="*/ 415436 w 843698"/>
                <a:gd name="connsiteY3" fmla="*/ 0 h 661252"/>
                <a:gd name="connsiteX0" fmla="*/ 272954 w 701216"/>
                <a:gd name="connsiteY0" fmla="*/ 0 h 661252"/>
                <a:gd name="connsiteX1" fmla="*/ 0 w 701216"/>
                <a:gd name="connsiteY1" fmla="*/ 608608 h 661252"/>
                <a:gd name="connsiteX2" fmla="*/ 701216 w 701216"/>
                <a:gd name="connsiteY2" fmla="*/ 661252 h 661252"/>
                <a:gd name="connsiteX3" fmla="*/ 272954 w 701216"/>
                <a:gd name="connsiteY3" fmla="*/ 0 h 661252"/>
                <a:gd name="connsiteX0" fmla="*/ 272954 w 935516"/>
                <a:gd name="connsiteY0" fmla="*/ 0 h 608608"/>
                <a:gd name="connsiteX1" fmla="*/ 0 w 935516"/>
                <a:gd name="connsiteY1" fmla="*/ 608608 h 608608"/>
                <a:gd name="connsiteX2" fmla="*/ 935516 w 935516"/>
                <a:gd name="connsiteY2" fmla="*/ 582161 h 608608"/>
                <a:gd name="connsiteX3" fmla="*/ 272954 w 935516"/>
                <a:gd name="connsiteY3" fmla="*/ 0 h 608608"/>
                <a:gd name="connsiteX0" fmla="*/ 273348 w 935910"/>
                <a:gd name="connsiteY0" fmla="*/ 0 h 614616"/>
                <a:gd name="connsiteX1" fmla="*/ 0 w 935910"/>
                <a:gd name="connsiteY1" fmla="*/ 614616 h 614616"/>
                <a:gd name="connsiteX2" fmla="*/ 935910 w 935910"/>
                <a:gd name="connsiteY2" fmla="*/ 582161 h 614616"/>
                <a:gd name="connsiteX3" fmla="*/ 273348 w 935910"/>
                <a:gd name="connsiteY3" fmla="*/ 0 h 614616"/>
                <a:gd name="connsiteX0" fmla="*/ 273348 w 860749"/>
                <a:gd name="connsiteY0" fmla="*/ 0 h 614616"/>
                <a:gd name="connsiteX1" fmla="*/ 0 w 860749"/>
                <a:gd name="connsiteY1" fmla="*/ 614616 h 614616"/>
                <a:gd name="connsiteX2" fmla="*/ 860748 w 860749"/>
                <a:gd name="connsiteY2" fmla="*/ 549491 h 614616"/>
                <a:gd name="connsiteX3" fmla="*/ 273348 w 860749"/>
                <a:gd name="connsiteY3" fmla="*/ 0 h 61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749" h="614616">
                  <a:moveTo>
                    <a:pt x="273348" y="0"/>
                  </a:moveTo>
                  <a:lnTo>
                    <a:pt x="0" y="614616"/>
                  </a:lnTo>
                  <a:lnTo>
                    <a:pt x="860748" y="549491"/>
                  </a:lnTo>
                  <a:lnTo>
                    <a:pt x="273348" y="0"/>
                  </a:lnTo>
                  <a:close/>
                </a:path>
              </a:pathLst>
            </a:custGeom>
            <a:gradFill flip="none" rotWithShape="1">
              <a:gsLst>
                <a:gs pos="334">
                  <a:srgbClr val="E02020"/>
                </a:gs>
                <a:gs pos="31000">
                  <a:srgbClr val="E02020">
                    <a:alpha val="55000"/>
                  </a:srgbClr>
                </a:gs>
                <a:gs pos="90409">
                  <a:srgbClr val="E02020">
                    <a:alpha val="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8" name="图片 15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12190" y="1832760"/>
              <a:ext cx="53025" cy="67900"/>
            </a:xfrm>
            <a:prstGeom prst="rect">
              <a:avLst/>
            </a:prstGeom>
          </p:spPr>
        </p:pic>
      </p:grpSp>
      <p:sp>
        <p:nvSpPr>
          <p:cNvPr id="161" name="矩形 160"/>
          <p:cNvSpPr/>
          <p:nvPr/>
        </p:nvSpPr>
        <p:spPr>
          <a:xfrm>
            <a:off x="5427863" y="5774043"/>
            <a:ext cx="1741050" cy="544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alarm when room vacant at night for an extended period</a:t>
            </a:r>
          </a:p>
        </p:txBody>
      </p:sp>
      <p:sp>
        <p:nvSpPr>
          <p:cNvPr id="162" name="矩形 161"/>
          <p:cNvSpPr/>
          <p:nvPr/>
        </p:nvSpPr>
        <p:spPr>
          <a:xfrm>
            <a:off x="5739341" y="5224448"/>
            <a:ext cx="1441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Out-of-Room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163" name="图片 16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58" y="5297218"/>
            <a:ext cx="377681" cy="377681"/>
          </a:xfrm>
          <a:prstGeom prst="rect">
            <a:avLst/>
          </a:prstGeom>
        </p:spPr>
      </p:pic>
      <p:grpSp>
        <p:nvGrpSpPr>
          <p:cNvPr id="164" name="组合 163"/>
          <p:cNvGrpSpPr/>
          <p:nvPr/>
        </p:nvGrpSpPr>
        <p:grpSpPr>
          <a:xfrm>
            <a:off x="3761668" y="4888239"/>
            <a:ext cx="1727266" cy="1809900"/>
            <a:chOff x="3600674" y="4859664"/>
            <a:chExt cx="1727266" cy="1809900"/>
          </a:xfrm>
        </p:grpSpPr>
        <p:grpSp>
          <p:nvGrpSpPr>
            <p:cNvPr id="165" name="组合 164"/>
            <p:cNvGrpSpPr/>
            <p:nvPr/>
          </p:nvGrpSpPr>
          <p:grpSpPr>
            <a:xfrm>
              <a:off x="3600674" y="4859664"/>
              <a:ext cx="1727266" cy="1727267"/>
              <a:chOff x="828672" y="2938750"/>
              <a:chExt cx="3442006" cy="3442008"/>
            </a:xfrm>
            <a:effectLst>
              <a:outerShdw blurRad="50800" dist="50800" dir="5400000" algn="ctr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grpSpPr>
          <p:pic>
            <p:nvPicPr>
              <p:cNvPr id="169" name="图片 168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rightnessContrast bright="-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672" y="2938750"/>
                <a:ext cx="3442006" cy="3442008"/>
              </a:xfrm>
              <a:prstGeom prst="rect">
                <a:avLst/>
              </a:prstGeom>
              <a:ln>
                <a:noFill/>
              </a:ln>
              <a:effectLst>
                <a:outerShdw blurRad="254000" algn="tl" rotWithShape="0">
                  <a:schemeClr val="bg1">
                    <a:lumMod val="60000"/>
                    <a:lumOff val="40000"/>
                    <a:alpha val="60000"/>
                  </a:schemeClr>
                </a:outerShdw>
              </a:effectLst>
            </p:spPr>
          </p:pic>
          <p:pic>
            <p:nvPicPr>
              <p:cNvPr id="170" name="图片 16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3456" y="4112452"/>
                <a:ext cx="107937" cy="1382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166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296679" y="5165888"/>
              <a:ext cx="158916" cy="154136"/>
            </a:xfrm>
            <a:prstGeom prst="rect">
              <a:avLst/>
            </a:prstGeom>
          </p:spPr>
        </p:pic>
        <p:sp>
          <p:nvSpPr>
            <p:cNvPr id="167" name="等腰三角形 19"/>
            <p:cNvSpPr/>
            <p:nvPr/>
          </p:nvSpPr>
          <p:spPr>
            <a:xfrm rot="7771001">
              <a:off x="3904455" y="5504896"/>
              <a:ext cx="1157070" cy="1172266"/>
            </a:xfrm>
            <a:custGeom>
              <a:avLst/>
              <a:gdLst>
                <a:gd name="connsiteX0" fmla="*/ 0 w 2425179"/>
                <a:gd name="connsiteY0" fmla="*/ 1818640 h 1818640"/>
                <a:gd name="connsiteX1" fmla="*/ 323592 w 2425179"/>
                <a:gd name="connsiteY1" fmla="*/ 0 h 1818640"/>
                <a:gd name="connsiteX2" fmla="*/ 2425179 w 2425179"/>
                <a:gd name="connsiteY2" fmla="*/ 1818640 h 1818640"/>
                <a:gd name="connsiteX3" fmla="*/ 0 w 2425179"/>
                <a:gd name="connsiteY3" fmla="*/ 1818640 h 1818640"/>
                <a:gd name="connsiteX0" fmla="*/ 0 w 2084819"/>
                <a:gd name="connsiteY0" fmla="*/ 1818640 h 1818640"/>
                <a:gd name="connsiteX1" fmla="*/ 323592 w 2084819"/>
                <a:gd name="connsiteY1" fmla="*/ 0 h 1818640"/>
                <a:gd name="connsiteX2" fmla="*/ 2084819 w 2084819"/>
                <a:gd name="connsiteY2" fmla="*/ 919480 h 1818640"/>
                <a:gd name="connsiteX3" fmla="*/ 0 w 2084819"/>
                <a:gd name="connsiteY3" fmla="*/ 1818640 h 1818640"/>
                <a:gd name="connsiteX0" fmla="*/ 0 w 1277049"/>
                <a:gd name="connsiteY0" fmla="*/ 1818640 h 1818640"/>
                <a:gd name="connsiteX1" fmla="*/ 323592 w 1277049"/>
                <a:gd name="connsiteY1" fmla="*/ 0 h 1818640"/>
                <a:gd name="connsiteX2" fmla="*/ 1277049 w 1277049"/>
                <a:gd name="connsiteY2" fmla="*/ 797560 h 1818640"/>
                <a:gd name="connsiteX3" fmla="*/ 0 w 1277049"/>
                <a:gd name="connsiteY3" fmla="*/ 1818640 h 1818640"/>
                <a:gd name="connsiteX0" fmla="*/ 0 w 1324877"/>
                <a:gd name="connsiteY0" fmla="*/ 1818640 h 1818640"/>
                <a:gd name="connsiteX1" fmla="*/ 323592 w 1324877"/>
                <a:gd name="connsiteY1" fmla="*/ 0 h 1818640"/>
                <a:gd name="connsiteX2" fmla="*/ 1324877 w 1324877"/>
                <a:gd name="connsiteY2" fmla="*/ 853440 h 1818640"/>
                <a:gd name="connsiteX3" fmla="*/ 0 w 1324877"/>
                <a:gd name="connsiteY3" fmla="*/ 1818640 h 1818640"/>
                <a:gd name="connsiteX0" fmla="*/ 0 w 1510876"/>
                <a:gd name="connsiteY0" fmla="*/ 1244600 h 1244600"/>
                <a:gd name="connsiteX1" fmla="*/ 509591 w 1510876"/>
                <a:gd name="connsiteY1" fmla="*/ 0 h 1244600"/>
                <a:gd name="connsiteX2" fmla="*/ 1510876 w 1510876"/>
                <a:gd name="connsiteY2" fmla="*/ 853440 h 1244600"/>
                <a:gd name="connsiteX3" fmla="*/ 0 w 1510876"/>
                <a:gd name="connsiteY3" fmla="*/ 1244600 h 1244600"/>
                <a:gd name="connsiteX0" fmla="*/ 0 w 1622476"/>
                <a:gd name="connsiteY0" fmla="*/ 1198880 h 1198880"/>
                <a:gd name="connsiteX1" fmla="*/ 621191 w 1622476"/>
                <a:gd name="connsiteY1" fmla="*/ 0 h 1198880"/>
                <a:gd name="connsiteX2" fmla="*/ 1622476 w 1622476"/>
                <a:gd name="connsiteY2" fmla="*/ 853440 h 1198880"/>
                <a:gd name="connsiteX3" fmla="*/ 0 w 1622476"/>
                <a:gd name="connsiteY3" fmla="*/ 1198880 h 1198880"/>
                <a:gd name="connsiteX0" fmla="*/ 0 w 1622476"/>
                <a:gd name="connsiteY0" fmla="*/ 1183640 h 1183640"/>
                <a:gd name="connsiteX1" fmla="*/ 653077 w 1622476"/>
                <a:gd name="connsiteY1" fmla="*/ 0 h 1183640"/>
                <a:gd name="connsiteX2" fmla="*/ 1622476 w 1622476"/>
                <a:gd name="connsiteY2" fmla="*/ 838200 h 1183640"/>
                <a:gd name="connsiteX3" fmla="*/ 0 w 1622476"/>
                <a:gd name="connsiteY3" fmla="*/ 1183640 h 1183640"/>
                <a:gd name="connsiteX0" fmla="*/ 0 w 1622476"/>
                <a:gd name="connsiteY0" fmla="*/ 1203960 h 1203960"/>
                <a:gd name="connsiteX1" fmla="*/ 647762 w 1622476"/>
                <a:gd name="connsiteY1" fmla="*/ 0 h 1203960"/>
                <a:gd name="connsiteX2" fmla="*/ 1622476 w 1622476"/>
                <a:gd name="connsiteY2" fmla="*/ 858520 h 1203960"/>
                <a:gd name="connsiteX3" fmla="*/ 0 w 1622476"/>
                <a:gd name="connsiteY3" fmla="*/ 1203960 h 1203960"/>
                <a:gd name="connsiteX0" fmla="*/ 0 w 1622476"/>
                <a:gd name="connsiteY0" fmla="*/ 1457203 h 1457203"/>
                <a:gd name="connsiteX1" fmla="*/ 601469 w 1622476"/>
                <a:gd name="connsiteY1" fmla="*/ 0 h 1457203"/>
                <a:gd name="connsiteX2" fmla="*/ 1622476 w 1622476"/>
                <a:gd name="connsiteY2" fmla="*/ 1111763 h 1457203"/>
                <a:gd name="connsiteX3" fmla="*/ 0 w 1622476"/>
                <a:gd name="connsiteY3" fmla="*/ 1457203 h 1457203"/>
                <a:gd name="connsiteX0" fmla="*/ 0 w 1807677"/>
                <a:gd name="connsiteY0" fmla="*/ 1457203 h 1457203"/>
                <a:gd name="connsiteX1" fmla="*/ 601469 w 1807677"/>
                <a:gd name="connsiteY1" fmla="*/ 0 h 1457203"/>
                <a:gd name="connsiteX2" fmla="*/ 1807677 w 1807677"/>
                <a:gd name="connsiteY2" fmla="*/ 959153 h 1457203"/>
                <a:gd name="connsiteX3" fmla="*/ 0 w 1807677"/>
                <a:gd name="connsiteY3" fmla="*/ 1457203 h 1457203"/>
                <a:gd name="connsiteX0" fmla="*/ 0 w 1384516"/>
                <a:gd name="connsiteY0" fmla="*/ 1340863 h 1340863"/>
                <a:gd name="connsiteX1" fmla="*/ 178308 w 1384516"/>
                <a:gd name="connsiteY1" fmla="*/ 0 h 1340863"/>
                <a:gd name="connsiteX2" fmla="*/ 1384516 w 1384516"/>
                <a:gd name="connsiteY2" fmla="*/ 959153 h 1340863"/>
                <a:gd name="connsiteX3" fmla="*/ 0 w 1384516"/>
                <a:gd name="connsiteY3" fmla="*/ 1340863 h 134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4516" h="1340863">
                  <a:moveTo>
                    <a:pt x="0" y="1340863"/>
                  </a:moveTo>
                  <a:lnTo>
                    <a:pt x="178308" y="0"/>
                  </a:lnTo>
                  <a:lnTo>
                    <a:pt x="1384516" y="959153"/>
                  </a:lnTo>
                  <a:lnTo>
                    <a:pt x="0" y="1340863"/>
                  </a:lnTo>
                  <a:close/>
                </a:path>
              </a:pathLst>
            </a:custGeom>
            <a:gradFill flip="none" rotWithShape="1">
              <a:gsLst>
                <a:gs pos="35615">
                  <a:srgbClr val="FAB701">
                    <a:alpha val="0"/>
                  </a:srgbClr>
                </a:gs>
                <a:gs pos="85000">
                  <a:srgbClr val="FAB701">
                    <a:alpha val="40000"/>
                  </a:srgbClr>
                </a:gs>
                <a:gs pos="100000">
                  <a:srgbClr val="FAB70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8" name="图片 16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190" y="5010424"/>
              <a:ext cx="144008" cy="144008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</p:grpSp>
      <p:sp>
        <p:nvSpPr>
          <p:cNvPr id="171" name="矩形 170"/>
          <p:cNvSpPr/>
          <p:nvPr/>
        </p:nvSpPr>
        <p:spPr>
          <a:xfrm>
            <a:off x="5480371" y="3815513"/>
            <a:ext cx="1659492" cy="476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Detects screaming, shouting, and other noises </a:t>
            </a:r>
          </a:p>
        </p:txBody>
      </p:sp>
      <p:sp>
        <p:nvSpPr>
          <p:cNvPr id="172" name="矩形 171"/>
          <p:cNvSpPr/>
          <p:nvPr/>
        </p:nvSpPr>
        <p:spPr>
          <a:xfrm>
            <a:off x="5739341" y="3462990"/>
            <a:ext cx="1207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Noise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173" name="图片 17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58" y="3428038"/>
            <a:ext cx="377681" cy="377681"/>
          </a:xfrm>
          <a:prstGeom prst="rect">
            <a:avLst/>
          </a:prstGeom>
        </p:spPr>
      </p:pic>
      <p:grpSp>
        <p:nvGrpSpPr>
          <p:cNvPr id="174" name="组合 173"/>
          <p:cNvGrpSpPr/>
          <p:nvPr/>
        </p:nvGrpSpPr>
        <p:grpSpPr>
          <a:xfrm>
            <a:off x="3792950" y="3051663"/>
            <a:ext cx="1711434" cy="1711434"/>
            <a:chOff x="3631956" y="3168135"/>
            <a:chExt cx="1711434" cy="1711434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956" y="3168135"/>
              <a:ext cx="1711434" cy="17114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lumMod val="60000"/>
                  <a:lumOff val="40000"/>
                  <a:alpha val="70000"/>
                </a:schemeClr>
              </a:outerShdw>
            </a:effectLst>
          </p:spPr>
        </p:pic>
        <p:pic>
          <p:nvPicPr>
            <p:cNvPr id="176" name="图片 17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086" y="3241266"/>
              <a:ext cx="144008" cy="144008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  <p:sp>
          <p:nvSpPr>
            <p:cNvPr id="177" name="等腰三角形 19"/>
            <p:cNvSpPr/>
            <p:nvPr/>
          </p:nvSpPr>
          <p:spPr>
            <a:xfrm rot="7771001">
              <a:off x="3967615" y="3687211"/>
              <a:ext cx="1157070" cy="1172266"/>
            </a:xfrm>
            <a:custGeom>
              <a:avLst/>
              <a:gdLst>
                <a:gd name="connsiteX0" fmla="*/ 0 w 2425179"/>
                <a:gd name="connsiteY0" fmla="*/ 1818640 h 1818640"/>
                <a:gd name="connsiteX1" fmla="*/ 323592 w 2425179"/>
                <a:gd name="connsiteY1" fmla="*/ 0 h 1818640"/>
                <a:gd name="connsiteX2" fmla="*/ 2425179 w 2425179"/>
                <a:gd name="connsiteY2" fmla="*/ 1818640 h 1818640"/>
                <a:gd name="connsiteX3" fmla="*/ 0 w 2425179"/>
                <a:gd name="connsiteY3" fmla="*/ 1818640 h 1818640"/>
                <a:gd name="connsiteX0" fmla="*/ 0 w 2084819"/>
                <a:gd name="connsiteY0" fmla="*/ 1818640 h 1818640"/>
                <a:gd name="connsiteX1" fmla="*/ 323592 w 2084819"/>
                <a:gd name="connsiteY1" fmla="*/ 0 h 1818640"/>
                <a:gd name="connsiteX2" fmla="*/ 2084819 w 2084819"/>
                <a:gd name="connsiteY2" fmla="*/ 919480 h 1818640"/>
                <a:gd name="connsiteX3" fmla="*/ 0 w 2084819"/>
                <a:gd name="connsiteY3" fmla="*/ 1818640 h 1818640"/>
                <a:gd name="connsiteX0" fmla="*/ 0 w 1277049"/>
                <a:gd name="connsiteY0" fmla="*/ 1818640 h 1818640"/>
                <a:gd name="connsiteX1" fmla="*/ 323592 w 1277049"/>
                <a:gd name="connsiteY1" fmla="*/ 0 h 1818640"/>
                <a:gd name="connsiteX2" fmla="*/ 1277049 w 1277049"/>
                <a:gd name="connsiteY2" fmla="*/ 797560 h 1818640"/>
                <a:gd name="connsiteX3" fmla="*/ 0 w 1277049"/>
                <a:gd name="connsiteY3" fmla="*/ 1818640 h 1818640"/>
                <a:gd name="connsiteX0" fmla="*/ 0 w 1324877"/>
                <a:gd name="connsiteY0" fmla="*/ 1818640 h 1818640"/>
                <a:gd name="connsiteX1" fmla="*/ 323592 w 1324877"/>
                <a:gd name="connsiteY1" fmla="*/ 0 h 1818640"/>
                <a:gd name="connsiteX2" fmla="*/ 1324877 w 1324877"/>
                <a:gd name="connsiteY2" fmla="*/ 853440 h 1818640"/>
                <a:gd name="connsiteX3" fmla="*/ 0 w 1324877"/>
                <a:gd name="connsiteY3" fmla="*/ 1818640 h 1818640"/>
                <a:gd name="connsiteX0" fmla="*/ 0 w 1510876"/>
                <a:gd name="connsiteY0" fmla="*/ 1244600 h 1244600"/>
                <a:gd name="connsiteX1" fmla="*/ 509591 w 1510876"/>
                <a:gd name="connsiteY1" fmla="*/ 0 h 1244600"/>
                <a:gd name="connsiteX2" fmla="*/ 1510876 w 1510876"/>
                <a:gd name="connsiteY2" fmla="*/ 853440 h 1244600"/>
                <a:gd name="connsiteX3" fmla="*/ 0 w 1510876"/>
                <a:gd name="connsiteY3" fmla="*/ 1244600 h 1244600"/>
                <a:gd name="connsiteX0" fmla="*/ 0 w 1622476"/>
                <a:gd name="connsiteY0" fmla="*/ 1198880 h 1198880"/>
                <a:gd name="connsiteX1" fmla="*/ 621191 w 1622476"/>
                <a:gd name="connsiteY1" fmla="*/ 0 h 1198880"/>
                <a:gd name="connsiteX2" fmla="*/ 1622476 w 1622476"/>
                <a:gd name="connsiteY2" fmla="*/ 853440 h 1198880"/>
                <a:gd name="connsiteX3" fmla="*/ 0 w 1622476"/>
                <a:gd name="connsiteY3" fmla="*/ 1198880 h 1198880"/>
                <a:gd name="connsiteX0" fmla="*/ 0 w 1622476"/>
                <a:gd name="connsiteY0" fmla="*/ 1183640 h 1183640"/>
                <a:gd name="connsiteX1" fmla="*/ 653077 w 1622476"/>
                <a:gd name="connsiteY1" fmla="*/ 0 h 1183640"/>
                <a:gd name="connsiteX2" fmla="*/ 1622476 w 1622476"/>
                <a:gd name="connsiteY2" fmla="*/ 838200 h 1183640"/>
                <a:gd name="connsiteX3" fmla="*/ 0 w 1622476"/>
                <a:gd name="connsiteY3" fmla="*/ 1183640 h 1183640"/>
                <a:gd name="connsiteX0" fmla="*/ 0 w 1622476"/>
                <a:gd name="connsiteY0" fmla="*/ 1203960 h 1203960"/>
                <a:gd name="connsiteX1" fmla="*/ 647762 w 1622476"/>
                <a:gd name="connsiteY1" fmla="*/ 0 h 1203960"/>
                <a:gd name="connsiteX2" fmla="*/ 1622476 w 1622476"/>
                <a:gd name="connsiteY2" fmla="*/ 858520 h 1203960"/>
                <a:gd name="connsiteX3" fmla="*/ 0 w 1622476"/>
                <a:gd name="connsiteY3" fmla="*/ 1203960 h 1203960"/>
                <a:gd name="connsiteX0" fmla="*/ 0 w 1622476"/>
                <a:gd name="connsiteY0" fmla="*/ 1457203 h 1457203"/>
                <a:gd name="connsiteX1" fmla="*/ 601469 w 1622476"/>
                <a:gd name="connsiteY1" fmla="*/ 0 h 1457203"/>
                <a:gd name="connsiteX2" fmla="*/ 1622476 w 1622476"/>
                <a:gd name="connsiteY2" fmla="*/ 1111763 h 1457203"/>
                <a:gd name="connsiteX3" fmla="*/ 0 w 1622476"/>
                <a:gd name="connsiteY3" fmla="*/ 1457203 h 1457203"/>
                <a:gd name="connsiteX0" fmla="*/ 0 w 1807677"/>
                <a:gd name="connsiteY0" fmla="*/ 1457203 h 1457203"/>
                <a:gd name="connsiteX1" fmla="*/ 601469 w 1807677"/>
                <a:gd name="connsiteY1" fmla="*/ 0 h 1457203"/>
                <a:gd name="connsiteX2" fmla="*/ 1807677 w 1807677"/>
                <a:gd name="connsiteY2" fmla="*/ 959153 h 1457203"/>
                <a:gd name="connsiteX3" fmla="*/ 0 w 1807677"/>
                <a:gd name="connsiteY3" fmla="*/ 1457203 h 1457203"/>
                <a:gd name="connsiteX0" fmla="*/ 0 w 1384516"/>
                <a:gd name="connsiteY0" fmla="*/ 1340863 h 1340863"/>
                <a:gd name="connsiteX1" fmla="*/ 178308 w 1384516"/>
                <a:gd name="connsiteY1" fmla="*/ 0 h 1340863"/>
                <a:gd name="connsiteX2" fmla="*/ 1384516 w 1384516"/>
                <a:gd name="connsiteY2" fmla="*/ 959153 h 1340863"/>
                <a:gd name="connsiteX3" fmla="*/ 0 w 1384516"/>
                <a:gd name="connsiteY3" fmla="*/ 1340863 h 134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4516" h="1340863">
                  <a:moveTo>
                    <a:pt x="0" y="1340863"/>
                  </a:moveTo>
                  <a:lnTo>
                    <a:pt x="178308" y="0"/>
                  </a:lnTo>
                  <a:lnTo>
                    <a:pt x="1384516" y="959153"/>
                  </a:lnTo>
                  <a:lnTo>
                    <a:pt x="0" y="1340863"/>
                  </a:lnTo>
                  <a:close/>
                </a:path>
              </a:pathLst>
            </a:custGeom>
            <a:gradFill flip="none" rotWithShape="1">
              <a:gsLst>
                <a:gs pos="35615">
                  <a:srgbClr val="FA6400">
                    <a:alpha val="0"/>
                  </a:srgbClr>
                </a:gs>
                <a:gs pos="85000">
                  <a:srgbClr val="FA6400">
                    <a:alpha val="40000"/>
                  </a:srgbClr>
                </a:gs>
                <a:gs pos="100000">
                  <a:srgbClr val="FA640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8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358193" y="3609253"/>
              <a:ext cx="158916" cy="154136"/>
            </a:xfrm>
            <a:prstGeom prst="rect">
              <a:avLst/>
            </a:prstGeom>
          </p:spPr>
        </p:pic>
        <p:pic>
          <p:nvPicPr>
            <p:cNvPr id="179" name="图片 17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353" y="3844520"/>
              <a:ext cx="208406" cy="426276"/>
            </a:xfrm>
            <a:prstGeom prst="rect">
              <a:avLst/>
            </a:prstGeom>
          </p:spPr>
        </p:pic>
      </p:grpSp>
      <p:sp>
        <p:nvSpPr>
          <p:cNvPr id="180" name="矩形 179"/>
          <p:cNvSpPr/>
          <p:nvPr/>
        </p:nvSpPr>
        <p:spPr>
          <a:xfrm>
            <a:off x="3827933" y="1194298"/>
            <a:ext cx="3245934" cy="5501337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14A69A">
                    <a:alpha val="50000"/>
                  </a:srgbClr>
                </a:gs>
                <a:gs pos="50000">
                  <a:srgbClr val="14A69A">
                    <a:alpha val="0"/>
                  </a:srgbClr>
                </a:gs>
                <a:gs pos="100000">
                  <a:srgbClr val="14A69A">
                    <a:alpha val="5000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矩形 180"/>
          <p:cNvSpPr/>
          <p:nvPr/>
        </p:nvSpPr>
        <p:spPr>
          <a:xfrm>
            <a:off x="7422519" y="1098391"/>
            <a:ext cx="4634342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Seven </a:t>
            </a: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unique alarms with radar sensors and presence detectors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Unified management and configuration of radar sensors through a web interface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Visual charts to help improve 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Management </a:t>
            </a: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efficiency</a:t>
            </a:r>
          </a:p>
        </p:txBody>
      </p:sp>
      <p:grpSp>
        <p:nvGrpSpPr>
          <p:cNvPr id="182" name="组合 181"/>
          <p:cNvGrpSpPr/>
          <p:nvPr/>
        </p:nvGrpSpPr>
        <p:grpSpPr>
          <a:xfrm>
            <a:off x="10906125" y="2421882"/>
            <a:ext cx="1019175" cy="1894595"/>
            <a:chOff x="11028873" y="2375016"/>
            <a:chExt cx="1029707" cy="1757928"/>
          </a:xfrm>
        </p:grpSpPr>
        <p:sp>
          <p:nvSpPr>
            <p:cNvPr id="183" name="圆角矩形 182"/>
            <p:cNvSpPr/>
            <p:nvPr/>
          </p:nvSpPr>
          <p:spPr>
            <a:xfrm>
              <a:off x="11028873" y="2375016"/>
              <a:ext cx="1029707" cy="1757928"/>
            </a:xfrm>
            <a:prstGeom prst="roundRect">
              <a:avLst>
                <a:gd name="adj" fmla="val 11373"/>
              </a:avLst>
            </a:prstGeom>
            <a:solidFill>
              <a:schemeClr val="accent4"/>
            </a:solidFill>
            <a:ln>
              <a:noFill/>
            </a:ln>
            <a:effectLst>
              <a:outerShdw blurRad="190500" sx="103000" sy="103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4" name="图片 183"/>
            <p:cNvPicPr>
              <a:picLocks noChangeAspect="1"/>
            </p:cNvPicPr>
            <p:nvPr/>
          </p:nvPicPr>
          <p:blipFill rotWithShape="1">
            <a:blip r:embed="rId28"/>
            <a:srcRect b="4307"/>
            <a:stretch/>
          </p:blipFill>
          <p:spPr>
            <a:xfrm>
              <a:off x="11063236" y="2417894"/>
              <a:ext cx="960980" cy="1676643"/>
            </a:xfrm>
            <a:prstGeom prst="roundRect">
              <a:avLst>
                <a:gd name="adj" fmla="val 7818"/>
              </a:avLst>
            </a:prstGeom>
            <a:ln w="9525">
              <a:solidFill>
                <a:schemeClr val="bg1">
                  <a:lumMod val="20000"/>
                  <a:lumOff val="80000"/>
                </a:schemeClr>
              </a:solidFill>
            </a:ln>
          </p:spPr>
        </p:pic>
        <p:sp>
          <p:nvSpPr>
            <p:cNvPr id="185" name="圆角矩形 184"/>
            <p:cNvSpPr/>
            <p:nvPr/>
          </p:nvSpPr>
          <p:spPr>
            <a:xfrm>
              <a:off x="11386284" y="2420739"/>
              <a:ext cx="314884" cy="61862"/>
            </a:xfrm>
            <a:prstGeom prst="roundRect">
              <a:avLst>
                <a:gd name="adj" fmla="val 50000"/>
              </a:avLst>
            </a:prstGeom>
            <a:solidFill>
              <a:srgbClr val="242424"/>
            </a:solidFill>
            <a:ln w="9525"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6" name="矩形 185"/>
          <p:cNvSpPr/>
          <p:nvPr/>
        </p:nvSpPr>
        <p:spPr>
          <a:xfrm>
            <a:off x="8758149" y="6448431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HCP </a:t>
            </a: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Web Interface</a:t>
            </a:r>
            <a:endParaRPr lang="zh-CN" altLang="en-US" sz="1200" dirty="0"/>
          </a:p>
        </p:txBody>
      </p:sp>
      <p:sp>
        <p:nvSpPr>
          <p:cNvPr id="187" name="文本框 186"/>
          <p:cNvSpPr txBox="1"/>
          <p:nvPr/>
        </p:nvSpPr>
        <p:spPr>
          <a:xfrm>
            <a:off x="794807" y="442697"/>
            <a:ext cx="7963341" cy="49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3000" dirty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Intelligent </a:t>
            </a:r>
            <a:r>
              <a:rPr lang="en-US" altLang="zh-CN" sz="3000" dirty="0" smtClean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Healthcare –Anomaly Warning</a:t>
            </a:r>
            <a:endParaRPr lang="en-US" altLang="zh-CN" sz="3000" dirty="0">
              <a:solidFill>
                <a:srgbClr val="3D3D3D"/>
              </a:solidFill>
              <a:latin typeface="Helvetica Now Text Bold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794808" y="850810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 smtClean="0"/>
              <a:t>Automatic warning of abnormal status</a:t>
            </a:r>
            <a:endParaRPr lang="zh-CN" altLang="en-US" dirty="0"/>
          </a:p>
        </p:txBody>
      </p:sp>
      <p:grpSp>
        <p:nvGrpSpPr>
          <p:cNvPr id="189" name="组合 188"/>
          <p:cNvGrpSpPr/>
          <p:nvPr/>
        </p:nvGrpSpPr>
        <p:grpSpPr>
          <a:xfrm>
            <a:off x="5945825" y="1043559"/>
            <a:ext cx="1746372" cy="646844"/>
            <a:chOff x="5846514" y="2907568"/>
            <a:chExt cx="1746372" cy="646844"/>
          </a:xfrm>
        </p:grpSpPr>
        <p:sp>
          <p:nvSpPr>
            <p:cNvPr id="190" name="iSļídè"/>
            <p:cNvSpPr/>
            <p:nvPr/>
          </p:nvSpPr>
          <p:spPr>
            <a:xfrm>
              <a:off x="6396278" y="2907568"/>
              <a:ext cx="646843" cy="646844"/>
            </a:xfrm>
            <a:prstGeom prst="ellipse">
              <a:avLst/>
            </a:prstGeom>
            <a:gradFill>
              <a:gsLst>
                <a:gs pos="0">
                  <a:srgbClr val="7AC9C2"/>
                </a:gs>
                <a:gs pos="100000">
                  <a:srgbClr val="14A69A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050" b="1"/>
            </a:p>
          </p:txBody>
        </p:sp>
        <p:pic>
          <p:nvPicPr>
            <p:cNvPr id="191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6503889" y="2962401"/>
              <a:ext cx="431620" cy="418637"/>
            </a:xfrm>
            <a:prstGeom prst="rect">
              <a:avLst/>
            </a:prstGeom>
          </p:spPr>
        </p:pic>
        <p:sp>
          <p:nvSpPr>
            <p:cNvPr id="192" name="矩形 191"/>
            <p:cNvSpPr/>
            <p:nvPr/>
          </p:nvSpPr>
          <p:spPr>
            <a:xfrm>
              <a:off x="5846514" y="3298140"/>
              <a:ext cx="17463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dirty="0">
                  <a:solidFill>
                    <a:schemeClr val="tx1">
                      <a:lumMod val="75000"/>
                    </a:schemeClr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rPr>
                <a:t>Thermal Presence Detector</a:t>
              </a:r>
            </a:p>
          </p:txBody>
        </p:sp>
      </p:grpSp>
      <p:sp>
        <p:nvSpPr>
          <p:cNvPr id="193" name="矩形 192"/>
          <p:cNvSpPr/>
          <p:nvPr/>
        </p:nvSpPr>
        <p:spPr>
          <a:xfrm>
            <a:off x="205522" y="4022611"/>
            <a:ext cx="3491260" cy="2673024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14A69A">
                    <a:alpha val="50000"/>
                  </a:srgbClr>
                </a:gs>
                <a:gs pos="50000">
                  <a:srgbClr val="14A69A">
                    <a:alpha val="0"/>
                  </a:srgbClr>
                </a:gs>
                <a:gs pos="100000">
                  <a:srgbClr val="14A69A">
                    <a:alpha val="5000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4" name="组合 193"/>
          <p:cNvGrpSpPr/>
          <p:nvPr/>
        </p:nvGrpSpPr>
        <p:grpSpPr>
          <a:xfrm>
            <a:off x="2848711" y="1109758"/>
            <a:ext cx="1162791" cy="646844"/>
            <a:chOff x="6138304" y="978266"/>
            <a:chExt cx="1162791" cy="646844"/>
          </a:xfrm>
        </p:grpSpPr>
        <p:sp>
          <p:nvSpPr>
            <p:cNvPr id="195" name="iSļídè"/>
            <p:cNvSpPr/>
            <p:nvPr/>
          </p:nvSpPr>
          <p:spPr>
            <a:xfrm>
              <a:off x="6396278" y="978266"/>
              <a:ext cx="646843" cy="646844"/>
            </a:xfrm>
            <a:prstGeom prst="ellipse">
              <a:avLst/>
            </a:prstGeom>
            <a:gradFill>
              <a:gsLst>
                <a:gs pos="0">
                  <a:srgbClr val="7AC9C2"/>
                </a:gs>
                <a:gs pos="100000">
                  <a:srgbClr val="14A69A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050" b="1"/>
            </a:p>
          </p:txBody>
        </p:sp>
        <p:pic>
          <p:nvPicPr>
            <p:cNvPr id="196" name="图片 19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05318" y="1018898"/>
              <a:ext cx="464932" cy="457336"/>
            </a:xfrm>
            <a:prstGeom prst="rect">
              <a:avLst/>
            </a:prstGeom>
          </p:spPr>
        </p:pic>
        <p:sp>
          <p:nvSpPr>
            <p:cNvPr id="197" name="矩形 196"/>
            <p:cNvSpPr/>
            <p:nvPr/>
          </p:nvSpPr>
          <p:spPr>
            <a:xfrm>
              <a:off x="6138304" y="1391870"/>
              <a:ext cx="116279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tx1">
                      <a:lumMod val="75000"/>
                    </a:schemeClr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rPr>
                <a:t>Fall Detection Radar</a:t>
              </a:r>
              <a:endParaRPr lang="en-US" altLang="zh-CN" sz="800" dirty="0">
                <a:solidFill>
                  <a:schemeClr val="tx1">
                    <a:lumMod val="75000"/>
                  </a:schemeClr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2814570" y="3577138"/>
            <a:ext cx="1282682" cy="646844"/>
            <a:chOff x="6078359" y="978266"/>
            <a:chExt cx="1282682" cy="646844"/>
          </a:xfrm>
        </p:grpSpPr>
        <p:sp>
          <p:nvSpPr>
            <p:cNvPr id="199" name="iSļídè"/>
            <p:cNvSpPr/>
            <p:nvPr/>
          </p:nvSpPr>
          <p:spPr>
            <a:xfrm>
              <a:off x="6396278" y="978266"/>
              <a:ext cx="646843" cy="646844"/>
            </a:xfrm>
            <a:prstGeom prst="ellipse">
              <a:avLst/>
            </a:prstGeom>
            <a:gradFill>
              <a:gsLst>
                <a:gs pos="0">
                  <a:srgbClr val="7AC9C2"/>
                </a:gs>
                <a:gs pos="100000">
                  <a:srgbClr val="14A69A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050" b="1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6078359" y="1391870"/>
              <a:ext cx="128268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tx1">
                      <a:lumMod val="75000"/>
                    </a:schemeClr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rPr>
                <a:t>Auxiliary Care Radar</a:t>
              </a:r>
              <a:endParaRPr lang="en-US" altLang="zh-CN" sz="800" dirty="0">
                <a:solidFill>
                  <a:schemeClr val="tx1">
                    <a:lumMod val="75000"/>
                  </a:schemeClr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endParaRPr>
            </a:p>
          </p:txBody>
        </p:sp>
      </p:grpSp>
      <p:pic>
        <p:nvPicPr>
          <p:cNvPr id="201" name="图片 200"/>
          <p:cNvPicPr>
            <a:picLocks noChangeAspect="1"/>
          </p:cNvPicPr>
          <p:nvPr/>
        </p:nvPicPr>
        <p:blipFill>
          <a:blip r:embed="rId30" cstate="print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3064" y="3673616"/>
            <a:ext cx="408710" cy="402032"/>
          </a:xfrm>
          <a:prstGeom prst="rect">
            <a:avLst/>
          </a:prstGeom>
        </p:spPr>
      </p:pic>
      <p:sp>
        <p:nvSpPr>
          <p:cNvPr id="202" name="矩形 201"/>
          <p:cNvSpPr/>
          <p:nvPr/>
        </p:nvSpPr>
        <p:spPr>
          <a:xfrm>
            <a:off x="2141664" y="4317610"/>
            <a:ext cx="1745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400" b="1" dirty="0" smtClean="0">
                <a:solidFill>
                  <a:schemeClr val="bg1"/>
                </a:solidFill>
                <a:latin typeface="Arial"/>
                <a:sym typeface="Helvetica Now Text Medium" panose="020B0604030202020204" pitchFamily="34" charset="0"/>
              </a:rPr>
              <a:t>Vital Sign Alarm </a:t>
            </a:r>
            <a:endParaRPr lang="en-US" altLang="zh-CN" sz="1400" b="1" dirty="0">
              <a:solidFill>
                <a:schemeClr val="bg1"/>
              </a:solidFill>
              <a:latin typeface="Arial"/>
              <a:sym typeface="Helvetica Now Text Medium" panose="020B0604030202020204" pitchFamily="34" charset="0"/>
            </a:endParaRPr>
          </a:p>
        </p:txBody>
      </p:sp>
      <p:pic>
        <p:nvPicPr>
          <p:cNvPr id="203" name="图片 20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10" y="4278165"/>
            <a:ext cx="378000" cy="378000"/>
          </a:xfrm>
          <a:prstGeom prst="rect">
            <a:avLst/>
          </a:prstGeom>
        </p:spPr>
      </p:pic>
      <p:sp>
        <p:nvSpPr>
          <p:cNvPr id="204" name="矩形 203"/>
          <p:cNvSpPr/>
          <p:nvPr/>
        </p:nvSpPr>
        <p:spPr>
          <a:xfrm>
            <a:off x="1689959" y="4594241"/>
            <a:ext cx="2048098" cy="694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</a:t>
            </a:r>
            <a:r>
              <a:rPr lang="en-US" altLang="zh-CN" sz="1050" dirty="0" smtClean="0"/>
              <a:t>alarm when the vital sign is higher or lower then preset value</a:t>
            </a:r>
            <a:endParaRPr lang="en-US" altLang="zh-CN" sz="1050" dirty="0"/>
          </a:p>
        </p:txBody>
      </p:sp>
      <p:grpSp>
        <p:nvGrpSpPr>
          <p:cNvPr id="205" name="组合 204"/>
          <p:cNvGrpSpPr/>
          <p:nvPr/>
        </p:nvGrpSpPr>
        <p:grpSpPr>
          <a:xfrm>
            <a:off x="249936" y="3941186"/>
            <a:ext cx="1508284" cy="1508284"/>
            <a:chOff x="7140996" y="5331655"/>
            <a:chExt cx="1353463" cy="1353463"/>
          </a:xfrm>
        </p:grpSpPr>
        <p:pic>
          <p:nvPicPr>
            <p:cNvPr id="206" name="图片 20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996" y="5331655"/>
              <a:ext cx="1353463" cy="1353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lumMod val="60000"/>
                  <a:lumOff val="40000"/>
                  <a:alpha val="70000"/>
                </a:schemeClr>
              </a:outerShdw>
            </a:effectLst>
          </p:spPr>
        </p:pic>
        <p:grpSp>
          <p:nvGrpSpPr>
            <p:cNvPr id="207" name="组合 206"/>
            <p:cNvGrpSpPr/>
            <p:nvPr/>
          </p:nvGrpSpPr>
          <p:grpSpPr>
            <a:xfrm>
              <a:off x="7549606" y="5845512"/>
              <a:ext cx="409941" cy="430257"/>
              <a:chOff x="701235" y="5470686"/>
              <a:chExt cx="548752" cy="575947"/>
            </a:xfrm>
          </p:grpSpPr>
          <p:pic>
            <p:nvPicPr>
              <p:cNvPr id="209" name="图片 20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14326" flipH="1">
                <a:off x="701235" y="5470686"/>
                <a:ext cx="39970" cy="511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10" name="矩形 10"/>
              <p:cNvSpPr/>
              <p:nvPr/>
            </p:nvSpPr>
            <p:spPr>
              <a:xfrm>
                <a:off x="723699" y="5494774"/>
                <a:ext cx="526288" cy="551859"/>
              </a:xfrm>
              <a:custGeom>
                <a:avLst/>
                <a:gdLst>
                  <a:gd name="connsiteX0" fmla="*/ 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33528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564553 h 564553"/>
                  <a:gd name="connsiteX2" fmla="*/ 0 w 712470"/>
                  <a:gd name="connsiteY2" fmla="*/ 564553 h 564553"/>
                  <a:gd name="connsiteX3" fmla="*/ 335280 w 712470"/>
                  <a:gd name="connsiteY3" fmla="*/ 0 h 564553"/>
                  <a:gd name="connsiteX0" fmla="*/ 335280 w 988695"/>
                  <a:gd name="connsiteY0" fmla="*/ 0 h 564553"/>
                  <a:gd name="connsiteX1" fmla="*/ 988695 w 988695"/>
                  <a:gd name="connsiteY1" fmla="*/ 353098 h 564553"/>
                  <a:gd name="connsiteX2" fmla="*/ 0 w 988695"/>
                  <a:gd name="connsiteY2" fmla="*/ 564553 h 564553"/>
                  <a:gd name="connsiteX3" fmla="*/ 335280 w 988695"/>
                  <a:gd name="connsiteY3" fmla="*/ 0 h 564553"/>
                  <a:gd name="connsiteX0" fmla="*/ 0 w 653415"/>
                  <a:gd name="connsiteY0" fmla="*/ 0 h 760768"/>
                  <a:gd name="connsiteX1" fmla="*/ 653415 w 653415"/>
                  <a:gd name="connsiteY1" fmla="*/ 353098 h 760768"/>
                  <a:gd name="connsiteX2" fmla="*/ 300990 w 653415"/>
                  <a:gd name="connsiteY2" fmla="*/ 760768 h 760768"/>
                  <a:gd name="connsiteX3" fmla="*/ 0 w 653415"/>
                  <a:gd name="connsiteY3" fmla="*/ 0 h 760768"/>
                  <a:gd name="connsiteX0" fmla="*/ 0 w 554355"/>
                  <a:gd name="connsiteY0" fmla="*/ 0 h 760768"/>
                  <a:gd name="connsiteX1" fmla="*/ 554355 w 554355"/>
                  <a:gd name="connsiteY1" fmla="*/ 276898 h 760768"/>
                  <a:gd name="connsiteX2" fmla="*/ 300990 w 554355"/>
                  <a:gd name="connsiteY2" fmla="*/ 760768 h 760768"/>
                  <a:gd name="connsiteX3" fmla="*/ 0 w 554355"/>
                  <a:gd name="connsiteY3" fmla="*/ 0 h 760768"/>
                  <a:gd name="connsiteX0" fmla="*/ 0 w 554355"/>
                  <a:gd name="connsiteY0" fmla="*/ 0 h 583603"/>
                  <a:gd name="connsiteX1" fmla="*/ 554355 w 554355"/>
                  <a:gd name="connsiteY1" fmla="*/ 276898 h 583603"/>
                  <a:gd name="connsiteX2" fmla="*/ 64770 w 554355"/>
                  <a:gd name="connsiteY2" fmla="*/ 583603 h 583603"/>
                  <a:gd name="connsiteX3" fmla="*/ 0 w 554355"/>
                  <a:gd name="connsiteY3" fmla="*/ 0 h 583603"/>
                  <a:gd name="connsiteX0" fmla="*/ 0 w 680085"/>
                  <a:gd name="connsiteY0" fmla="*/ 0 h 583603"/>
                  <a:gd name="connsiteX1" fmla="*/ 680085 w 680085"/>
                  <a:gd name="connsiteY1" fmla="*/ 393103 h 583603"/>
                  <a:gd name="connsiteX2" fmla="*/ 64770 w 680085"/>
                  <a:gd name="connsiteY2" fmla="*/ 583603 h 583603"/>
                  <a:gd name="connsiteX3" fmla="*/ 0 w 680085"/>
                  <a:gd name="connsiteY3" fmla="*/ 0 h 583603"/>
                  <a:gd name="connsiteX0" fmla="*/ 0 w 680085"/>
                  <a:gd name="connsiteY0" fmla="*/ 0 h 638848"/>
                  <a:gd name="connsiteX1" fmla="*/ 680085 w 680085"/>
                  <a:gd name="connsiteY1" fmla="*/ 393103 h 638848"/>
                  <a:gd name="connsiteX2" fmla="*/ 194310 w 680085"/>
                  <a:gd name="connsiteY2" fmla="*/ 638848 h 638848"/>
                  <a:gd name="connsiteX3" fmla="*/ 0 w 680085"/>
                  <a:gd name="connsiteY3" fmla="*/ 0 h 638848"/>
                  <a:gd name="connsiteX0" fmla="*/ 0 w 659130"/>
                  <a:gd name="connsiteY0" fmla="*/ 0 h 638848"/>
                  <a:gd name="connsiteX1" fmla="*/ 659130 w 659130"/>
                  <a:gd name="connsiteY1" fmla="*/ 368338 h 638848"/>
                  <a:gd name="connsiteX2" fmla="*/ 194310 w 659130"/>
                  <a:gd name="connsiteY2" fmla="*/ 638848 h 638848"/>
                  <a:gd name="connsiteX3" fmla="*/ 0 w 659130"/>
                  <a:gd name="connsiteY3" fmla="*/ 0 h 638848"/>
                  <a:gd name="connsiteX0" fmla="*/ 0 w 649605"/>
                  <a:gd name="connsiteY0" fmla="*/ 0 h 638848"/>
                  <a:gd name="connsiteX1" fmla="*/ 649605 w 649605"/>
                  <a:gd name="connsiteY1" fmla="*/ 364528 h 638848"/>
                  <a:gd name="connsiteX2" fmla="*/ 194310 w 649605"/>
                  <a:gd name="connsiteY2" fmla="*/ 638848 h 638848"/>
                  <a:gd name="connsiteX3" fmla="*/ 0 w 649605"/>
                  <a:gd name="connsiteY3" fmla="*/ 0 h 638848"/>
                  <a:gd name="connsiteX0" fmla="*/ 0 w 613410"/>
                  <a:gd name="connsiteY0" fmla="*/ 0 h 638848"/>
                  <a:gd name="connsiteX1" fmla="*/ 613410 w 613410"/>
                  <a:gd name="connsiteY1" fmla="*/ 375958 h 638848"/>
                  <a:gd name="connsiteX2" fmla="*/ 194310 w 613410"/>
                  <a:gd name="connsiteY2" fmla="*/ 638848 h 638848"/>
                  <a:gd name="connsiteX3" fmla="*/ 0 w 613410"/>
                  <a:gd name="connsiteY3" fmla="*/ 0 h 638848"/>
                  <a:gd name="connsiteX0" fmla="*/ 0 w 613410"/>
                  <a:gd name="connsiteY0" fmla="*/ 0 h 631228"/>
                  <a:gd name="connsiteX1" fmla="*/ 613410 w 613410"/>
                  <a:gd name="connsiteY1" fmla="*/ 375958 h 631228"/>
                  <a:gd name="connsiteX2" fmla="*/ 180975 w 613410"/>
                  <a:gd name="connsiteY2" fmla="*/ 631228 h 631228"/>
                  <a:gd name="connsiteX3" fmla="*/ 0 w 613410"/>
                  <a:gd name="connsiteY3" fmla="*/ 0 h 631228"/>
                  <a:gd name="connsiteX0" fmla="*/ 0 w 601980"/>
                  <a:gd name="connsiteY0" fmla="*/ 0 h 631228"/>
                  <a:gd name="connsiteX1" fmla="*/ 601980 w 601980"/>
                  <a:gd name="connsiteY1" fmla="*/ 368338 h 631228"/>
                  <a:gd name="connsiteX2" fmla="*/ 180975 w 601980"/>
                  <a:gd name="connsiteY2" fmla="*/ 631228 h 631228"/>
                  <a:gd name="connsiteX3" fmla="*/ 0 w 601980"/>
                  <a:gd name="connsiteY3" fmla="*/ 0 h 63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1980" h="631228">
                    <a:moveTo>
                      <a:pt x="0" y="0"/>
                    </a:moveTo>
                    <a:lnTo>
                      <a:pt x="601980" y="368338"/>
                    </a:lnTo>
                    <a:lnTo>
                      <a:pt x="180975" y="6312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334">
                    <a:srgbClr val="FAB701"/>
                  </a:gs>
                  <a:gs pos="26000">
                    <a:srgbClr val="FAB701">
                      <a:alpha val="55000"/>
                    </a:srgbClr>
                  </a:gs>
                  <a:gs pos="80000">
                    <a:srgbClr val="FAB701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8" name="图片 207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787" y="5731622"/>
              <a:ext cx="214396" cy="21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8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86" y="1062685"/>
            <a:ext cx="8036626" cy="5013444"/>
          </a:xfrm>
          <a:prstGeom prst="rect">
            <a:avLst/>
          </a:prstGeom>
          <a:effectLst>
            <a:outerShdw blurRad="190500" sx="102000" sy="102000" algn="ctr" rotWithShape="0">
              <a:schemeClr val="bg1">
                <a:lumMod val="50000"/>
                <a:alpha val="30000"/>
              </a:scheme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HealthCare Platform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77688" y="1127030"/>
            <a:ext cx="8036626" cy="5056408"/>
          </a:xfrm>
          <a:prstGeom prst="rect">
            <a:avLst/>
          </a:prstGeom>
          <a:noFill/>
          <a:ln>
            <a:gradFill>
              <a:gsLst>
                <a:gs pos="0">
                  <a:schemeClr val="bg1"/>
                </a:gs>
                <a:gs pos="49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4965065" y="6321372"/>
            <a:ext cx="2261870" cy="246380"/>
            <a:chOff x="7439" y="4444"/>
            <a:chExt cx="3562" cy="388"/>
          </a:xfrm>
        </p:grpSpPr>
        <p:sp>
          <p:nvSpPr>
            <p:cNvPr id="27" name="椭圆 26"/>
            <p:cNvSpPr/>
            <p:nvPr/>
          </p:nvSpPr>
          <p:spPr>
            <a:xfrm>
              <a:off x="7439" y="4444"/>
              <a:ext cx="3562" cy="389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7777" y="4490"/>
              <a:ext cx="2887" cy="232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8306" y="4502"/>
              <a:ext cx="1828" cy="137"/>
            </a:xfrm>
            <a:prstGeom prst="ellipse">
              <a:avLst/>
            </a:prstGeom>
            <a:noFill/>
            <a:ln w="9525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49000"/>
                    </a:schemeClr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28674" y="672189"/>
            <a:ext cx="234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Room Overview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971519" y="2758935"/>
            <a:ext cx="249560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Easy to view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the elderly status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999176" y="2436787"/>
            <a:ext cx="22903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400" spc="50" dirty="0" smtClean="0">
                <a:solidFill>
                  <a:srgbClr val="FA64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Overview </a:t>
            </a:r>
            <a:r>
              <a:rPr lang="en-US" altLang="zh-CN" sz="1400" spc="50" dirty="0">
                <a:solidFill>
                  <a:srgbClr val="FA64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of </a:t>
            </a:r>
            <a:r>
              <a:rPr lang="en-US" altLang="zh-CN" sz="1400" spc="50" dirty="0" smtClean="0">
                <a:solidFill>
                  <a:srgbClr val="FA64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all alarms</a:t>
            </a:r>
            <a:endParaRPr lang="en-US" altLang="zh-CN" sz="1400" spc="-20" dirty="0">
              <a:solidFill>
                <a:srgbClr val="FA6400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 flipV="1">
            <a:off x="9751319" y="2225110"/>
            <a:ext cx="1722925" cy="549442"/>
            <a:chOff x="12422" y="5781"/>
            <a:chExt cx="6226" cy="476"/>
          </a:xfrm>
        </p:grpSpPr>
        <p:sp>
          <p:nvSpPr>
            <p:cNvPr id="34" name="矩形 33"/>
            <p:cNvSpPr/>
            <p:nvPr/>
          </p:nvSpPr>
          <p:spPr>
            <a:xfrm>
              <a:off x="12422" y="6208"/>
              <a:ext cx="201" cy="49"/>
            </a:xfrm>
            <a:prstGeom prst="rect">
              <a:avLst/>
            </a:prstGeom>
            <a:solidFill>
              <a:srgbClr val="FA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12518" y="5781"/>
              <a:ext cx="6130" cy="45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FA6400">
                      <a:alpha val="0"/>
                    </a:srgbClr>
                  </a:gs>
                  <a:gs pos="100000">
                    <a:srgbClr val="FA64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07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17" y="1749803"/>
            <a:ext cx="9127615" cy="3955299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HealthCare Platform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05117" y="1754872"/>
            <a:ext cx="9127615" cy="3957851"/>
          </a:xfrm>
          <a:prstGeom prst="rect">
            <a:avLst/>
          </a:prstGeom>
          <a:noFill/>
          <a:ln>
            <a:gradFill>
              <a:gsLst>
                <a:gs pos="0">
                  <a:schemeClr val="bg1"/>
                </a:gs>
                <a:gs pos="49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828674" y="672189"/>
            <a:ext cx="169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Room Details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339309" y="1235042"/>
            <a:ext cx="34168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Suitable for single/multiple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rooms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Displays various types of warning messages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339309" y="823682"/>
            <a:ext cx="244907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400" spc="50" dirty="0" smtClean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Show </a:t>
            </a:r>
            <a:r>
              <a:rPr lang="en-US" altLang="zh-CN" sz="14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room overview</a:t>
            </a:r>
            <a:endParaRPr lang="en-US" altLang="zh-CN" sz="1400" spc="-2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20686" y="6082711"/>
            <a:ext cx="219900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In the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bed/Out </a:t>
            </a: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of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Bed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Rolling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Over/Getting Up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58996" y="5697786"/>
            <a:ext cx="19287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200" spc="50" dirty="0" smtClean="0">
                <a:solidFill>
                  <a:srgbClr val="2482FE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Movement  </a:t>
            </a:r>
            <a:r>
              <a:rPr lang="en-US" altLang="zh-CN" sz="1200" spc="50" dirty="0">
                <a:solidFill>
                  <a:srgbClr val="2482FE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Detection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4036959" y="1215930"/>
            <a:ext cx="3113140" cy="1087208"/>
            <a:chOff x="12530" y="5781"/>
            <a:chExt cx="6118" cy="393"/>
          </a:xfrm>
        </p:grpSpPr>
        <p:sp>
          <p:nvSpPr>
            <p:cNvPr id="58" name="矩形 57"/>
            <p:cNvSpPr/>
            <p:nvPr/>
          </p:nvSpPr>
          <p:spPr>
            <a:xfrm>
              <a:off x="12530" y="6161"/>
              <a:ext cx="63" cy="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>
              <a:off x="12561" y="5781"/>
              <a:ext cx="6087" cy="39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 flipH="1" flipV="1">
            <a:off x="503390" y="5577835"/>
            <a:ext cx="2533794" cy="516834"/>
            <a:chOff x="12498" y="5781"/>
            <a:chExt cx="6150" cy="413"/>
          </a:xfrm>
        </p:grpSpPr>
        <p:sp>
          <p:nvSpPr>
            <p:cNvPr id="61" name="矩形 60"/>
            <p:cNvSpPr/>
            <p:nvPr/>
          </p:nvSpPr>
          <p:spPr>
            <a:xfrm>
              <a:off x="12498" y="6165"/>
              <a:ext cx="87" cy="29"/>
            </a:xfrm>
            <a:prstGeom prst="rect">
              <a:avLst/>
            </a:prstGeom>
            <a:solidFill>
              <a:srgbClr val="248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12561" y="5781"/>
              <a:ext cx="6087" cy="39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rgbClr val="2482FE">
                      <a:alpha val="0"/>
                    </a:srgbClr>
                  </a:gs>
                  <a:gs pos="100000">
                    <a:srgbClr val="2482FE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798530" y="3154437"/>
            <a:ext cx="2402508" cy="247950"/>
            <a:chOff x="12536" y="5781"/>
            <a:chExt cx="6112" cy="449"/>
          </a:xfrm>
        </p:grpSpPr>
        <p:sp>
          <p:nvSpPr>
            <p:cNvPr id="64" name="矩形 63"/>
            <p:cNvSpPr/>
            <p:nvPr/>
          </p:nvSpPr>
          <p:spPr>
            <a:xfrm>
              <a:off x="12536" y="6165"/>
              <a:ext cx="92" cy="65"/>
            </a:xfrm>
            <a:prstGeom prst="rect">
              <a:avLst/>
            </a:prstGeom>
            <a:solidFill>
              <a:srgbClr val="EF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5" name="任意多边形 64"/>
            <p:cNvSpPr/>
            <p:nvPr/>
          </p:nvSpPr>
          <p:spPr>
            <a:xfrm>
              <a:off x="12618" y="5781"/>
              <a:ext cx="6030" cy="384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rgbClr val="EF6D00">
                      <a:alpha val="0"/>
                    </a:srgbClr>
                  </a:gs>
                  <a:gs pos="100000">
                    <a:srgbClr val="EF6D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文本框 65"/>
          <p:cNvSpPr txBox="1"/>
          <p:nvPr/>
        </p:nvSpPr>
        <p:spPr>
          <a:xfrm>
            <a:off x="10024467" y="3175030"/>
            <a:ext cx="2069073" cy="28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Heart Rate &amp; Breath Rate 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10024467" y="2812405"/>
            <a:ext cx="147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pc="-20" dirty="0">
                <a:solidFill>
                  <a:srgbClr val="EF6D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vital signs</a:t>
            </a:r>
          </a:p>
        </p:txBody>
      </p:sp>
      <p:grpSp>
        <p:nvGrpSpPr>
          <p:cNvPr id="68" name="组合 67"/>
          <p:cNvGrpSpPr/>
          <p:nvPr/>
        </p:nvGrpSpPr>
        <p:grpSpPr>
          <a:xfrm flipV="1">
            <a:off x="9811677" y="5008587"/>
            <a:ext cx="2281863" cy="301236"/>
            <a:chOff x="12510" y="5781"/>
            <a:chExt cx="6138" cy="417"/>
          </a:xfrm>
        </p:grpSpPr>
        <p:sp>
          <p:nvSpPr>
            <p:cNvPr id="69" name="矩形 68"/>
            <p:cNvSpPr/>
            <p:nvPr/>
          </p:nvSpPr>
          <p:spPr>
            <a:xfrm>
              <a:off x="12510" y="6148"/>
              <a:ext cx="97" cy="50"/>
            </a:xfrm>
            <a:prstGeom prst="rect">
              <a:avLst/>
            </a:prstGeom>
            <a:solidFill>
              <a:srgbClr val="EF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12561" y="5781"/>
              <a:ext cx="6087" cy="39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rgbClr val="EF6D00">
                      <a:alpha val="0"/>
                    </a:srgbClr>
                  </a:gs>
                  <a:gs pos="100000">
                    <a:srgbClr val="EF6D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10024467" y="5326419"/>
            <a:ext cx="2176570" cy="28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Analysis of sleep quality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10024467" y="5008587"/>
            <a:ext cx="2069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spc="-20" dirty="0">
                <a:solidFill>
                  <a:srgbClr val="EF6D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Sleep </a:t>
            </a:r>
            <a:r>
              <a:rPr lang="en-US" altLang="zh-CN" sz="1200" spc="-20" dirty="0" smtClean="0">
                <a:solidFill>
                  <a:srgbClr val="EF6D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Quality Monitoring</a:t>
            </a:r>
            <a:endParaRPr lang="en-US" altLang="zh-CN" sz="1200" spc="-20" dirty="0">
              <a:solidFill>
                <a:srgbClr val="EF6D00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4237989" y="6084754"/>
            <a:ext cx="2261870" cy="246380"/>
            <a:chOff x="7439" y="4444"/>
            <a:chExt cx="3562" cy="388"/>
          </a:xfrm>
        </p:grpSpPr>
        <p:sp>
          <p:nvSpPr>
            <p:cNvPr id="74" name="椭圆 73"/>
            <p:cNvSpPr/>
            <p:nvPr/>
          </p:nvSpPr>
          <p:spPr>
            <a:xfrm>
              <a:off x="7439" y="4444"/>
              <a:ext cx="3562" cy="389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5" name="椭圆 74"/>
            <p:cNvSpPr/>
            <p:nvPr/>
          </p:nvSpPr>
          <p:spPr>
            <a:xfrm>
              <a:off x="7777" y="4490"/>
              <a:ext cx="2887" cy="232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6" name="椭圆 75"/>
            <p:cNvSpPr/>
            <p:nvPr/>
          </p:nvSpPr>
          <p:spPr>
            <a:xfrm>
              <a:off x="8306" y="4502"/>
              <a:ext cx="1828" cy="137"/>
            </a:xfrm>
            <a:prstGeom prst="ellipse">
              <a:avLst/>
            </a:prstGeom>
            <a:noFill/>
            <a:ln w="9525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49000"/>
                    </a:schemeClr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42340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6111085" y="0"/>
            <a:ext cx="608091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0"/>
                </a:schemeClr>
              </a:gs>
              <a:gs pos="100000">
                <a:schemeClr val="tx1">
                  <a:lumMod val="60000"/>
                  <a:lumOff val="4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05" y="2209761"/>
            <a:ext cx="2448000" cy="2448000"/>
          </a:xfrm>
          <a:prstGeom prst="rect">
            <a:avLst/>
          </a:prstGeom>
        </p:spPr>
      </p:pic>
      <p:sp>
        <p:nvSpPr>
          <p:cNvPr id="47" name="圆角矩形 46"/>
          <p:cNvSpPr/>
          <p:nvPr/>
        </p:nvSpPr>
        <p:spPr>
          <a:xfrm>
            <a:off x="6479522" y="3143546"/>
            <a:ext cx="4135404" cy="1191600"/>
          </a:xfrm>
          <a:prstGeom prst="roundRect">
            <a:avLst>
              <a:gd name="adj" fmla="val 6333"/>
            </a:avLst>
          </a:prstGeom>
          <a:solidFill>
            <a:schemeClr val="accent4"/>
          </a:solidFill>
          <a:ln>
            <a:noFill/>
          </a:ln>
          <a:effectLst>
            <a:glow rad="889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圆角矩形 44"/>
          <p:cNvSpPr/>
          <p:nvPr/>
        </p:nvSpPr>
        <p:spPr>
          <a:xfrm>
            <a:off x="7836463" y="5121241"/>
            <a:ext cx="3925609" cy="1189738"/>
          </a:xfrm>
          <a:prstGeom prst="roundRect">
            <a:avLst>
              <a:gd name="adj" fmla="val 6333"/>
            </a:avLst>
          </a:prstGeom>
          <a:solidFill>
            <a:schemeClr val="accent4"/>
          </a:solidFill>
          <a:ln>
            <a:noFill/>
          </a:ln>
          <a:effectLst>
            <a:glow rad="889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7836463" y="1123306"/>
            <a:ext cx="3925609" cy="1191600"/>
          </a:xfrm>
          <a:prstGeom prst="roundRect">
            <a:avLst>
              <a:gd name="adj" fmla="val 6333"/>
            </a:avLst>
          </a:prstGeom>
          <a:solidFill>
            <a:schemeClr val="accent4"/>
          </a:solidFill>
          <a:ln>
            <a:noFill/>
          </a:ln>
          <a:effectLst>
            <a:glow rad="889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10109499" y="2878018"/>
            <a:ext cx="1722656" cy="1722656"/>
          </a:xfrm>
          <a:prstGeom prst="ellipse">
            <a:avLst/>
          </a:prstGeom>
          <a:blipFill dpi="0" rotWithShape="1">
            <a:blip r:embed="rId5"/>
            <a:srcRect/>
            <a:stretch>
              <a:fillRect l="-613" r="-4916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6480417" y="856906"/>
            <a:ext cx="1724400" cy="1724400"/>
          </a:xfrm>
          <a:prstGeom prst="ellipse">
            <a:avLst/>
          </a:prstGeom>
          <a:blipFill dpi="0" rotWithShape="1">
            <a:blip r:embed="rId6"/>
            <a:srcRect/>
            <a:stretch>
              <a:fillRect l="-19426" t="-350" r="-30618" b="35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28674" y="157787"/>
            <a:ext cx="526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Application Scenarios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320272" y="1153801"/>
            <a:ext cx="3511883" cy="1204974"/>
            <a:chOff x="8320272" y="1249791"/>
            <a:chExt cx="3511883" cy="1204974"/>
          </a:xfrm>
        </p:grpSpPr>
        <p:sp>
          <p:nvSpPr>
            <p:cNvPr id="21" name="文本框 20"/>
            <p:cNvSpPr txBox="1"/>
            <p:nvPr/>
          </p:nvSpPr>
          <p:spPr>
            <a:xfrm>
              <a:off x="8320272" y="1746879"/>
              <a:ext cx="3511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Family members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c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an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receive abnormal alarm in time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and check the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health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status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of the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elder.</a:t>
              </a:r>
              <a:endParaRPr lang="en-US" altLang="zh-CN" sz="12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320272" y="1249791"/>
              <a:ext cx="2797872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20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Home-based </a:t>
              </a:r>
              <a:r>
                <a:rPr lang="en-US" altLang="zh-CN" sz="2000" spc="50" dirty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Care</a:t>
              </a:r>
              <a:endParaRPr lang="en-US" altLang="zh-CN" sz="20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320272" y="1626939"/>
              <a:ext cx="998220" cy="755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椭圆 26"/>
          <p:cNvSpPr/>
          <p:nvPr/>
        </p:nvSpPr>
        <p:spPr>
          <a:xfrm>
            <a:off x="6479522" y="4853463"/>
            <a:ext cx="1725295" cy="1725295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8320272" y="5620274"/>
            <a:ext cx="357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Detecting postpartum mothers` and babies daily activities sleep condition to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 avoid accidents </a:t>
            </a:r>
            <a:r>
              <a:rPr lang="en-US" altLang="zh-CN" sz="12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and help with quick 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recovery.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320272" y="5165616"/>
            <a:ext cx="325109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000" spc="5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Baby care </a:t>
            </a:r>
            <a:r>
              <a:rPr lang="en-US" altLang="zh-CN" sz="20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Center</a:t>
            </a:r>
            <a:endParaRPr lang="en-US" altLang="zh-CN" sz="2000" spc="50" dirty="0">
              <a:solidFill>
                <a:schemeClr val="accent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63761" y="4469277"/>
            <a:ext cx="5956386" cy="2093588"/>
            <a:chOff x="911087" y="4819257"/>
            <a:chExt cx="4960669" cy="1743607"/>
          </a:xfrm>
        </p:grpSpPr>
        <p:sp>
          <p:nvSpPr>
            <p:cNvPr id="38" name="单圆角矩形 37"/>
            <p:cNvSpPr>
              <a:spLocks noChangeAspect="1"/>
            </p:cNvSpPr>
            <p:nvPr/>
          </p:nvSpPr>
          <p:spPr>
            <a:xfrm flipH="1">
              <a:off x="911087" y="4819257"/>
              <a:ext cx="1743607" cy="1743607"/>
            </a:xfrm>
            <a:prstGeom prst="round1Rect">
              <a:avLst/>
            </a:prstGeom>
            <a:blipFill dpi="0" rotWithShape="1">
              <a:blip r:embed="rId8"/>
              <a:srcRect/>
              <a:stretch>
                <a:fillRect l="-18752" r="-31292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dk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矩形 38"/>
            <p:cNvSpPr/>
            <p:nvPr/>
          </p:nvSpPr>
          <p:spPr>
            <a:xfrm>
              <a:off x="2514740" y="5055549"/>
              <a:ext cx="998220" cy="755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819542" y="5695627"/>
              <a:ext cx="3052214" cy="58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N</a:t>
              </a:r>
              <a:r>
                <a:rPr lang="en-US" altLang="zh-CN" sz="16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urses or doctors will </a:t>
              </a:r>
              <a:r>
                <a:rPr lang="en-US" altLang="zh-CN" sz="16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be </a:t>
              </a:r>
              <a:r>
                <a:rPr lang="en-US" altLang="zh-CN" sz="16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informed </a:t>
              </a:r>
              <a:r>
                <a:rPr lang="en-US" altLang="zh-CN" sz="16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in time if there is any abnormal </a:t>
              </a:r>
              <a:r>
                <a:rPr lang="en-US" altLang="zh-CN" sz="16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situation.</a:t>
              </a:r>
              <a:endParaRPr lang="en-US" altLang="zh-CN" sz="16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796045" y="5240969"/>
              <a:ext cx="2181860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28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Nursing </a:t>
              </a:r>
              <a:r>
                <a:rPr lang="en-US" altLang="zh-CN" sz="2800" spc="50" dirty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Home</a:t>
              </a:r>
              <a:endParaRPr lang="en-US" altLang="zh-CN" sz="28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26723" y="718018"/>
            <a:ext cx="2294403" cy="2294403"/>
            <a:chOff x="3091661" y="1405530"/>
            <a:chExt cx="3037668" cy="3037668"/>
          </a:xfrm>
        </p:grpSpPr>
        <p:grpSp>
          <p:nvGrpSpPr>
            <p:cNvPr id="18" name="组合 17"/>
            <p:cNvGrpSpPr/>
            <p:nvPr/>
          </p:nvGrpSpPr>
          <p:grpSpPr>
            <a:xfrm>
              <a:off x="3091661" y="1405530"/>
              <a:ext cx="3037668" cy="3037668"/>
              <a:chOff x="2582514" y="2995384"/>
              <a:chExt cx="3513486" cy="351348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2514" y="2995384"/>
                <a:ext cx="3513486" cy="3513486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44918" flipH="1">
                <a:off x="3079103" y="4008647"/>
                <a:ext cx="1138791" cy="859415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02" t="29153" r="31505" b="30664"/>
              <a:stretch/>
            </p:blipFill>
            <p:spPr>
              <a:xfrm>
                <a:off x="3807167" y="3787196"/>
                <a:ext cx="190997" cy="118024"/>
              </a:xfrm>
              <a:prstGeom prst="rect">
                <a:avLst/>
              </a:prstGeom>
            </p:spPr>
          </p:pic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250" y="1934477"/>
              <a:ext cx="506984" cy="434115"/>
            </a:xfrm>
            <a:prstGeom prst="rect">
              <a:avLst/>
            </a:prstGeom>
          </p:spPr>
        </p:pic>
      </p:grpSp>
      <p:sp>
        <p:nvSpPr>
          <p:cNvPr id="37" name="圆角矩形 36"/>
          <p:cNvSpPr/>
          <p:nvPr/>
        </p:nvSpPr>
        <p:spPr>
          <a:xfrm>
            <a:off x="4614467" y="1411232"/>
            <a:ext cx="1413719" cy="3874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4A69A">
                  <a:alpha val="76000"/>
                </a:srgbClr>
              </a:gs>
              <a:gs pos="53000">
                <a:srgbClr val="14A69A">
                  <a:alpha val="43000"/>
                </a:srgbClr>
              </a:gs>
              <a:gs pos="100000">
                <a:srgbClr val="14A69A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4674737" y="1389745"/>
            <a:ext cx="137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4"/>
                </a:solidFill>
                <a:latin typeface="+mj-lt"/>
              </a:rPr>
              <a:t>Auxiliary Care</a:t>
            </a:r>
          </a:p>
          <a:p>
            <a:r>
              <a:rPr lang="en-US" altLang="zh-CN" sz="1200" dirty="0" smtClean="0">
                <a:solidFill>
                  <a:schemeClr val="accent4"/>
                </a:solidFill>
                <a:latin typeface="+mj-lt"/>
              </a:rPr>
              <a:t>Radar  </a:t>
            </a:r>
            <a:endParaRPr lang="zh-CN" altLang="en-US" sz="12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320272" y="5544709"/>
            <a:ext cx="998220" cy="75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6618288" y="3260666"/>
            <a:ext cx="3352446" cy="957360"/>
            <a:chOff x="6618288" y="3313588"/>
            <a:chExt cx="3352446" cy="957360"/>
          </a:xfrm>
        </p:grpSpPr>
        <p:sp>
          <p:nvSpPr>
            <p:cNvPr id="25" name="文本框 24"/>
            <p:cNvSpPr txBox="1"/>
            <p:nvPr/>
          </p:nvSpPr>
          <p:spPr>
            <a:xfrm>
              <a:off x="6618288" y="3768246"/>
              <a:ext cx="335244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Detecting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falls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and the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patient's sleep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condition.</a:t>
              </a:r>
              <a:endParaRPr lang="en-US" altLang="zh-CN" sz="12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18288" y="3313588"/>
              <a:ext cx="3352446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2000" spc="50" dirty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rPr>
                <a:t>Rehabilitation </a:t>
              </a:r>
              <a:r>
                <a:rPr lang="en-US" altLang="zh-CN" sz="2000" spc="50" dirty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rPr>
                <a:t>C</a:t>
              </a:r>
              <a:r>
                <a:rPr lang="en-US" altLang="zh-CN" sz="2000" spc="50" dirty="0" smtClean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rPr>
                <a:t>enter</a:t>
              </a:r>
              <a:endParaRPr lang="en-US" altLang="zh-CN" sz="20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618288" y="3684348"/>
              <a:ext cx="998220" cy="755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5902" y="718018"/>
            <a:ext cx="2295743" cy="2295743"/>
            <a:chOff x="4414965" y="2929597"/>
            <a:chExt cx="3547404" cy="35474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965" y="2929597"/>
              <a:ext cx="3547404" cy="354740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7487210" y="3855624"/>
              <a:ext cx="293141" cy="293141"/>
              <a:chOff x="7892273" y="4073458"/>
              <a:chExt cx="128726" cy="128726"/>
            </a:xfrm>
          </p:grpSpPr>
          <p:sp>
            <p:nvSpPr>
              <p:cNvPr id="10" name="等腰三角形 9"/>
              <p:cNvSpPr/>
              <p:nvPr/>
            </p:nvSpPr>
            <p:spPr>
              <a:xfrm>
                <a:off x="7925216" y="4098819"/>
                <a:ext cx="64363" cy="8741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2273" y="4073458"/>
                <a:ext cx="128726" cy="128726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764" y="4158076"/>
              <a:ext cx="1647725" cy="12434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7131" y="4968240"/>
              <a:ext cx="719693" cy="42835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4817" y="4112452"/>
              <a:ext cx="107937" cy="13821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743" y="4389311"/>
              <a:ext cx="334453" cy="487600"/>
            </a:xfrm>
            <a:prstGeom prst="rect">
              <a:avLst/>
            </a:prstGeom>
          </p:spPr>
        </p:pic>
      </p:grpSp>
      <p:sp>
        <p:nvSpPr>
          <p:cNvPr id="15" name="圆角矩形 14"/>
          <p:cNvSpPr/>
          <p:nvPr/>
        </p:nvSpPr>
        <p:spPr>
          <a:xfrm>
            <a:off x="774112" y="2778916"/>
            <a:ext cx="1414800" cy="3874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4A69A">
                  <a:alpha val="76000"/>
                </a:srgbClr>
              </a:gs>
              <a:gs pos="53000">
                <a:srgbClr val="14A69A">
                  <a:alpha val="43000"/>
                </a:srgbClr>
              </a:gs>
              <a:gs pos="100000">
                <a:srgbClr val="14A69A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11087" y="2757429"/>
            <a:ext cx="121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4"/>
                </a:solidFill>
                <a:latin typeface="+mj-lt"/>
              </a:rPr>
              <a:t>Fall Detection Radar  </a:t>
            </a:r>
            <a:endParaRPr lang="zh-CN" altLang="en-US" sz="1200" dirty="0">
              <a:solidFill>
                <a:schemeClr val="accent4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7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5" grpId="0" animBg="1"/>
      <p:bldP spid="31" grpId="0" animBg="1"/>
      <p:bldP spid="48" grpId="0" animBg="1"/>
      <p:bldP spid="44" grpId="0" animBg="1"/>
      <p:bldP spid="27" grpId="0" animBg="1"/>
      <p:bldP spid="29" grpId="0"/>
      <p:bldP spid="30" grpId="0"/>
      <p:bldP spid="37" grpId="0" animBg="1"/>
      <p:bldP spid="42" grpId="0"/>
      <p:bldP spid="46" grpId="0" animBg="1"/>
      <p:bldP spid="15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97" y="4402993"/>
            <a:ext cx="4901020" cy="2376768"/>
          </a:xfrm>
          <a:prstGeom prst="rect">
            <a:avLst/>
          </a:prstGeom>
        </p:spPr>
      </p:pic>
      <p:pic>
        <p:nvPicPr>
          <p:cNvPr id="64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093" y="4405116"/>
            <a:ext cx="2374003" cy="2361480"/>
          </a:xfrm>
          <a:prstGeom prst="rect">
            <a:avLst/>
          </a:prstGeom>
        </p:spPr>
      </p:pic>
      <p:sp>
        <p:nvSpPr>
          <p:cNvPr id="73" name="Rounded Rectangle 25"/>
          <p:cNvSpPr/>
          <p:nvPr/>
        </p:nvSpPr>
        <p:spPr>
          <a:xfrm>
            <a:off x="9475" y="1119021"/>
            <a:ext cx="12182525" cy="1551980"/>
          </a:xfrm>
          <a:prstGeom prst="rect">
            <a:avLst/>
          </a:prstGeom>
          <a:solidFill>
            <a:schemeClr val="bg1">
              <a:lumMod val="20000"/>
              <a:lumOff val="80000"/>
              <a:alpha val="25000"/>
            </a:schemeClr>
          </a:solidFill>
          <a:ln>
            <a:noFill/>
          </a:ln>
          <a:effectLst>
            <a:outerShdw blurRad="50800" dist="38100" dir="5400000" sx="105000" sy="105000" algn="t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Gilroy" panose="00000500000000000000" pitchFamily="50" charset="0"/>
              <a:ea typeface="FZLanTingHeiS-EL-GB" panose="02000000000000000000" pitchFamily="2" charset="-122"/>
              <a:sym typeface="Gilroy" panose="00000500000000000000" pitchFamily="50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3558722" y="1534833"/>
            <a:ext cx="1688031" cy="89944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53" y="3079624"/>
            <a:ext cx="565308" cy="645641"/>
          </a:xfrm>
          <a:prstGeom prst="rect">
            <a:avLst/>
          </a:prstGeom>
        </p:spPr>
      </p:pic>
      <p:cxnSp>
        <p:nvCxnSpPr>
          <p:cNvPr id="11" name="直接连接符 10"/>
          <p:cNvCxnSpPr>
            <a:stCxn id="9" idx="2"/>
            <a:endCxn id="89" idx="0"/>
          </p:cNvCxnSpPr>
          <p:nvPr/>
        </p:nvCxnSpPr>
        <p:spPr>
          <a:xfrm>
            <a:off x="5902807" y="3725265"/>
            <a:ext cx="0" cy="67772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813435" y="1237138"/>
            <a:ext cx="13244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Timely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Response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3" name="文本框 136"/>
          <p:cNvSpPr txBox="1"/>
          <p:nvPr/>
        </p:nvSpPr>
        <p:spPr>
          <a:xfrm>
            <a:off x="1641433" y="2274397"/>
            <a:ext cx="850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PC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4" name="文本框 136"/>
          <p:cNvSpPr txBox="1"/>
          <p:nvPr/>
        </p:nvSpPr>
        <p:spPr>
          <a:xfrm>
            <a:off x="2520423" y="2274397"/>
            <a:ext cx="907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APP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720493" y="1712310"/>
            <a:ext cx="265046" cy="544490"/>
            <a:chOff x="5911087" y="3100012"/>
            <a:chExt cx="304296" cy="609685"/>
          </a:xfrm>
          <a:solidFill>
            <a:schemeClr val="bg1"/>
          </a:solidFill>
        </p:grpSpPr>
        <p:sp>
          <p:nvSpPr>
            <p:cNvPr id="16" name="iconfont-11253-5321642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60977" y="3299214"/>
              <a:ext cx="207537" cy="179315"/>
            </a:xfrm>
            <a:custGeom>
              <a:avLst/>
              <a:gdLst>
                <a:gd name="T0" fmla="*/ 9846 w 10079"/>
                <a:gd name="T1" fmla="*/ 4020 h 9905"/>
                <a:gd name="T2" fmla="*/ 9293 w 10079"/>
                <a:gd name="T3" fmla="*/ 4195 h 9905"/>
                <a:gd name="T4" fmla="*/ 8914 w 10079"/>
                <a:gd name="T5" fmla="*/ 4020 h 9905"/>
                <a:gd name="T6" fmla="*/ 9089 w 10079"/>
                <a:gd name="T7" fmla="*/ 3642 h 9905"/>
                <a:gd name="T8" fmla="*/ 9643 w 10079"/>
                <a:gd name="T9" fmla="*/ 3467 h 9905"/>
                <a:gd name="T10" fmla="*/ 10021 w 10079"/>
                <a:gd name="T11" fmla="*/ 3642 h 9905"/>
                <a:gd name="T12" fmla="*/ 9846 w 10079"/>
                <a:gd name="T13" fmla="*/ 4020 h 9905"/>
                <a:gd name="T14" fmla="*/ 990 w 10079"/>
                <a:gd name="T15" fmla="*/ 3583 h 9905"/>
                <a:gd name="T16" fmla="*/ 1165 w 10079"/>
                <a:gd name="T17" fmla="*/ 3962 h 9905"/>
                <a:gd name="T18" fmla="*/ 786 w 10079"/>
                <a:gd name="T19" fmla="*/ 4137 h 9905"/>
                <a:gd name="T20" fmla="*/ 233 w 10079"/>
                <a:gd name="T21" fmla="*/ 3962 h 9905"/>
                <a:gd name="T22" fmla="*/ 58 w 10079"/>
                <a:gd name="T23" fmla="*/ 3583 h 9905"/>
                <a:gd name="T24" fmla="*/ 436 w 10079"/>
                <a:gd name="T25" fmla="*/ 3408 h 9905"/>
                <a:gd name="T26" fmla="*/ 990 w 10079"/>
                <a:gd name="T27" fmla="*/ 3583 h 9905"/>
                <a:gd name="T28" fmla="*/ 7719 w 10079"/>
                <a:gd name="T29" fmla="*/ 1078 h 9905"/>
                <a:gd name="T30" fmla="*/ 8126 w 10079"/>
                <a:gd name="T31" fmla="*/ 1019 h 9905"/>
                <a:gd name="T32" fmla="*/ 8185 w 10079"/>
                <a:gd name="T33" fmla="*/ 1427 h 9905"/>
                <a:gd name="T34" fmla="*/ 7835 w 10079"/>
                <a:gd name="T35" fmla="*/ 1893 h 9905"/>
                <a:gd name="T36" fmla="*/ 7428 w 10079"/>
                <a:gd name="T37" fmla="*/ 1952 h 9905"/>
                <a:gd name="T38" fmla="*/ 7369 w 10079"/>
                <a:gd name="T39" fmla="*/ 1544 h 9905"/>
                <a:gd name="T40" fmla="*/ 7719 w 10079"/>
                <a:gd name="T41" fmla="*/ 1078 h 9905"/>
                <a:gd name="T42" fmla="*/ 2271 w 10079"/>
                <a:gd name="T43" fmla="*/ 1864 h 9905"/>
                <a:gd name="T44" fmla="*/ 1921 w 10079"/>
                <a:gd name="T45" fmla="*/ 1369 h 9905"/>
                <a:gd name="T46" fmla="*/ 1980 w 10079"/>
                <a:gd name="T47" fmla="*/ 962 h 9905"/>
                <a:gd name="T48" fmla="*/ 2387 w 10079"/>
                <a:gd name="T49" fmla="*/ 1049 h 9905"/>
                <a:gd name="T50" fmla="*/ 2737 w 10079"/>
                <a:gd name="T51" fmla="*/ 1515 h 9905"/>
                <a:gd name="T52" fmla="*/ 2679 w 10079"/>
                <a:gd name="T53" fmla="*/ 1923 h 9905"/>
                <a:gd name="T54" fmla="*/ 2271 w 10079"/>
                <a:gd name="T55" fmla="*/ 1864 h 9905"/>
                <a:gd name="T56" fmla="*/ 4776 w 10079"/>
                <a:gd name="T57" fmla="*/ 874 h 9905"/>
                <a:gd name="T58" fmla="*/ 4776 w 10079"/>
                <a:gd name="T59" fmla="*/ 292 h 9905"/>
                <a:gd name="T60" fmla="*/ 5067 w 10079"/>
                <a:gd name="T61" fmla="*/ 0 h 9905"/>
                <a:gd name="T62" fmla="*/ 5359 w 10079"/>
                <a:gd name="T63" fmla="*/ 292 h 9905"/>
                <a:gd name="T64" fmla="*/ 5359 w 10079"/>
                <a:gd name="T65" fmla="*/ 874 h 9905"/>
                <a:gd name="T66" fmla="*/ 5067 w 10079"/>
                <a:gd name="T67" fmla="*/ 1165 h 9905"/>
                <a:gd name="T68" fmla="*/ 4776 w 10079"/>
                <a:gd name="T69" fmla="*/ 874 h 9905"/>
                <a:gd name="T70" fmla="*/ 7981 w 10079"/>
                <a:gd name="T71" fmla="*/ 5244 h 9905"/>
                <a:gd name="T72" fmla="*/ 7981 w 10079"/>
                <a:gd name="T73" fmla="*/ 8158 h 9905"/>
                <a:gd name="T74" fmla="*/ 2155 w 10079"/>
                <a:gd name="T75" fmla="*/ 8158 h 9905"/>
                <a:gd name="T76" fmla="*/ 2155 w 10079"/>
                <a:gd name="T77" fmla="*/ 5244 h 9905"/>
                <a:gd name="T78" fmla="*/ 5069 w 10079"/>
                <a:gd name="T79" fmla="*/ 2330 h 9905"/>
                <a:gd name="T80" fmla="*/ 7981 w 10079"/>
                <a:gd name="T81" fmla="*/ 5244 h 9905"/>
                <a:gd name="T82" fmla="*/ 1573 w 10079"/>
                <a:gd name="T83" fmla="*/ 9323 h 9905"/>
                <a:gd name="T84" fmla="*/ 1573 w 10079"/>
                <a:gd name="T85" fmla="*/ 8740 h 9905"/>
                <a:gd name="T86" fmla="*/ 8564 w 10079"/>
                <a:gd name="T87" fmla="*/ 8740 h 9905"/>
                <a:gd name="T88" fmla="*/ 8564 w 10079"/>
                <a:gd name="T89" fmla="*/ 9323 h 9905"/>
                <a:gd name="T90" fmla="*/ 7981 w 10079"/>
                <a:gd name="T91" fmla="*/ 9905 h 9905"/>
                <a:gd name="T92" fmla="*/ 2155 w 10079"/>
                <a:gd name="T93" fmla="*/ 9905 h 9905"/>
                <a:gd name="T94" fmla="*/ 1573 w 10079"/>
                <a:gd name="T95" fmla="*/ 9323 h 9905"/>
                <a:gd name="T96" fmla="*/ 1573 w 10079"/>
                <a:gd name="T97" fmla="*/ 9323 h 9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079" h="9905">
                  <a:moveTo>
                    <a:pt x="9846" y="4020"/>
                  </a:moveTo>
                  <a:lnTo>
                    <a:pt x="9293" y="4195"/>
                  </a:lnTo>
                  <a:cubicBezTo>
                    <a:pt x="9146" y="4254"/>
                    <a:pt x="8973" y="4167"/>
                    <a:pt x="8914" y="4020"/>
                  </a:cubicBezTo>
                  <a:cubicBezTo>
                    <a:pt x="8855" y="3874"/>
                    <a:pt x="8943" y="3700"/>
                    <a:pt x="9089" y="3642"/>
                  </a:cubicBezTo>
                  <a:lnTo>
                    <a:pt x="9643" y="3467"/>
                  </a:lnTo>
                  <a:cubicBezTo>
                    <a:pt x="9789" y="3408"/>
                    <a:pt x="9963" y="3495"/>
                    <a:pt x="10021" y="3642"/>
                  </a:cubicBezTo>
                  <a:cubicBezTo>
                    <a:pt x="10079" y="3817"/>
                    <a:pt x="9991" y="3992"/>
                    <a:pt x="9846" y="4020"/>
                  </a:cubicBezTo>
                  <a:close/>
                  <a:moveTo>
                    <a:pt x="990" y="3583"/>
                  </a:moveTo>
                  <a:cubicBezTo>
                    <a:pt x="1136" y="3642"/>
                    <a:pt x="1223" y="3787"/>
                    <a:pt x="1165" y="3962"/>
                  </a:cubicBezTo>
                  <a:cubicBezTo>
                    <a:pt x="1106" y="4078"/>
                    <a:pt x="961" y="4165"/>
                    <a:pt x="786" y="4137"/>
                  </a:cubicBezTo>
                  <a:lnTo>
                    <a:pt x="233" y="3962"/>
                  </a:lnTo>
                  <a:cubicBezTo>
                    <a:pt x="86" y="3903"/>
                    <a:pt x="0" y="3758"/>
                    <a:pt x="58" y="3583"/>
                  </a:cubicBezTo>
                  <a:cubicBezTo>
                    <a:pt x="116" y="3437"/>
                    <a:pt x="261" y="3350"/>
                    <a:pt x="436" y="3408"/>
                  </a:cubicBezTo>
                  <a:lnTo>
                    <a:pt x="990" y="3583"/>
                  </a:lnTo>
                  <a:close/>
                  <a:moveTo>
                    <a:pt x="7719" y="1078"/>
                  </a:moveTo>
                  <a:cubicBezTo>
                    <a:pt x="7806" y="962"/>
                    <a:pt x="7981" y="932"/>
                    <a:pt x="8126" y="1019"/>
                  </a:cubicBezTo>
                  <a:cubicBezTo>
                    <a:pt x="8243" y="1107"/>
                    <a:pt x="8271" y="1282"/>
                    <a:pt x="8185" y="1427"/>
                  </a:cubicBezTo>
                  <a:lnTo>
                    <a:pt x="7835" y="1893"/>
                  </a:lnTo>
                  <a:cubicBezTo>
                    <a:pt x="7748" y="2009"/>
                    <a:pt x="7573" y="2039"/>
                    <a:pt x="7428" y="1952"/>
                  </a:cubicBezTo>
                  <a:cubicBezTo>
                    <a:pt x="7311" y="1864"/>
                    <a:pt x="7283" y="1660"/>
                    <a:pt x="7369" y="1544"/>
                  </a:cubicBezTo>
                  <a:lnTo>
                    <a:pt x="7719" y="1078"/>
                  </a:lnTo>
                  <a:close/>
                  <a:moveTo>
                    <a:pt x="2271" y="1864"/>
                  </a:moveTo>
                  <a:lnTo>
                    <a:pt x="1921" y="1369"/>
                  </a:lnTo>
                  <a:cubicBezTo>
                    <a:pt x="1834" y="1253"/>
                    <a:pt x="1862" y="1078"/>
                    <a:pt x="1980" y="962"/>
                  </a:cubicBezTo>
                  <a:cubicBezTo>
                    <a:pt x="2126" y="874"/>
                    <a:pt x="2300" y="903"/>
                    <a:pt x="2387" y="1049"/>
                  </a:cubicBezTo>
                  <a:lnTo>
                    <a:pt x="2737" y="1515"/>
                  </a:lnTo>
                  <a:cubicBezTo>
                    <a:pt x="2825" y="1632"/>
                    <a:pt x="2796" y="1835"/>
                    <a:pt x="2679" y="1923"/>
                  </a:cubicBezTo>
                  <a:cubicBezTo>
                    <a:pt x="2534" y="2010"/>
                    <a:pt x="2359" y="1982"/>
                    <a:pt x="2271" y="1864"/>
                  </a:cubicBezTo>
                  <a:close/>
                  <a:moveTo>
                    <a:pt x="4776" y="874"/>
                  </a:moveTo>
                  <a:lnTo>
                    <a:pt x="4776" y="292"/>
                  </a:lnTo>
                  <a:cubicBezTo>
                    <a:pt x="4776" y="117"/>
                    <a:pt x="4893" y="0"/>
                    <a:pt x="5067" y="0"/>
                  </a:cubicBezTo>
                  <a:cubicBezTo>
                    <a:pt x="5242" y="0"/>
                    <a:pt x="5359" y="117"/>
                    <a:pt x="5359" y="292"/>
                  </a:cubicBezTo>
                  <a:lnTo>
                    <a:pt x="5359" y="874"/>
                  </a:lnTo>
                  <a:cubicBezTo>
                    <a:pt x="5359" y="1049"/>
                    <a:pt x="5242" y="1165"/>
                    <a:pt x="5067" y="1165"/>
                  </a:cubicBezTo>
                  <a:cubicBezTo>
                    <a:pt x="4894" y="1165"/>
                    <a:pt x="4776" y="1049"/>
                    <a:pt x="4776" y="874"/>
                  </a:cubicBezTo>
                  <a:close/>
                  <a:moveTo>
                    <a:pt x="7981" y="5244"/>
                  </a:moveTo>
                  <a:lnTo>
                    <a:pt x="7981" y="8158"/>
                  </a:lnTo>
                  <a:lnTo>
                    <a:pt x="2155" y="8158"/>
                  </a:lnTo>
                  <a:lnTo>
                    <a:pt x="2155" y="5244"/>
                  </a:lnTo>
                  <a:cubicBezTo>
                    <a:pt x="2155" y="3642"/>
                    <a:pt x="3466" y="2330"/>
                    <a:pt x="5069" y="2330"/>
                  </a:cubicBezTo>
                  <a:cubicBezTo>
                    <a:pt x="6670" y="2330"/>
                    <a:pt x="7981" y="3642"/>
                    <a:pt x="7981" y="5244"/>
                  </a:cubicBezTo>
                  <a:close/>
                  <a:moveTo>
                    <a:pt x="1573" y="9323"/>
                  </a:moveTo>
                  <a:lnTo>
                    <a:pt x="1573" y="8740"/>
                  </a:lnTo>
                  <a:lnTo>
                    <a:pt x="8564" y="8740"/>
                  </a:lnTo>
                  <a:lnTo>
                    <a:pt x="8564" y="9323"/>
                  </a:lnTo>
                  <a:cubicBezTo>
                    <a:pt x="8564" y="9643"/>
                    <a:pt x="8301" y="9905"/>
                    <a:pt x="7981" y="9905"/>
                  </a:cubicBezTo>
                  <a:lnTo>
                    <a:pt x="2155" y="9905"/>
                  </a:lnTo>
                  <a:cubicBezTo>
                    <a:pt x="1835" y="9905"/>
                    <a:pt x="1573" y="9643"/>
                    <a:pt x="1573" y="9323"/>
                  </a:cubicBezTo>
                  <a:close/>
                  <a:moveTo>
                    <a:pt x="1573" y="9323"/>
                  </a:move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17" name="iconfont-1177-866406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11087" y="3100012"/>
              <a:ext cx="304296" cy="609685"/>
            </a:xfrm>
            <a:custGeom>
              <a:avLst/>
              <a:gdLst>
                <a:gd name="T0" fmla="*/ 5228 w 6390"/>
                <a:gd name="T1" fmla="*/ 12800 h 12800"/>
                <a:gd name="T2" fmla="*/ 6390 w 6390"/>
                <a:gd name="T3" fmla="*/ 11636 h 12800"/>
                <a:gd name="T4" fmla="*/ 6390 w 6390"/>
                <a:gd name="T5" fmla="*/ 1164 h 12800"/>
                <a:gd name="T6" fmla="*/ 5228 w 6390"/>
                <a:gd name="T7" fmla="*/ 0 h 12800"/>
                <a:gd name="T8" fmla="*/ 1162 w 6390"/>
                <a:gd name="T9" fmla="*/ 0 h 12800"/>
                <a:gd name="T10" fmla="*/ 0 w 6390"/>
                <a:gd name="T11" fmla="*/ 1164 h 12800"/>
                <a:gd name="T12" fmla="*/ 0 w 6390"/>
                <a:gd name="T13" fmla="*/ 11636 h 12800"/>
                <a:gd name="T14" fmla="*/ 1162 w 6390"/>
                <a:gd name="T15" fmla="*/ 12800 h 12800"/>
                <a:gd name="T16" fmla="*/ 5228 w 6390"/>
                <a:gd name="T17" fmla="*/ 12800 h 12800"/>
                <a:gd name="T18" fmla="*/ 3195 w 6390"/>
                <a:gd name="T19" fmla="*/ 12316 h 12800"/>
                <a:gd name="T20" fmla="*/ 2614 w 6390"/>
                <a:gd name="T21" fmla="*/ 11735 h 12800"/>
                <a:gd name="T22" fmla="*/ 3195 w 6390"/>
                <a:gd name="T23" fmla="*/ 11154 h 12800"/>
                <a:gd name="T24" fmla="*/ 3776 w 6390"/>
                <a:gd name="T25" fmla="*/ 11735 h 12800"/>
                <a:gd name="T26" fmla="*/ 3195 w 6390"/>
                <a:gd name="T27" fmla="*/ 12316 h 12800"/>
                <a:gd name="T28" fmla="*/ 2324 w 6390"/>
                <a:gd name="T29" fmla="*/ 709 h 12800"/>
                <a:gd name="T30" fmla="*/ 2401 w 6390"/>
                <a:gd name="T31" fmla="*/ 581 h 12800"/>
                <a:gd name="T32" fmla="*/ 3989 w 6390"/>
                <a:gd name="T33" fmla="*/ 581 h 12800"/>
                <a:gd name="T34" fmla="*/ 4066 w 6390"/>
                <a:gd name="T35" fmla="*/ 709 h 12800"/>
                <a:gd name="T36" fmla="*/ 4066 w 6390"/>
                <a:gd name="T37" fmla="*/ 744 h 12800"/>
                <a:gd name="T38" fmla="*/ 3989 w 6390"/>
                <a:gd name="T39" fmla="*/ 872 h 12800"/>
                <a:gd name="T40" fmla="*/ 2401 w 6390"/>
                <a:gd name="T41" fmla="*/ 872 h 12800"/>
                <a:gd name="T42" fmla="*/ 2324 w 6390"/>
                <a:gd name="T43" fmla="*/ 744 h 12800"/>
                <a:gd name="T44" fmla="*/ 2324 w 6390"/>
                <a:gd name="T45" fmla="*/ 709 h 12800"/>
                <a:gd name="T46" fmla="*/ 581 w 6390"/>
                <a:gd name="T47" fmla="*/ 1452 h 12800"/>
                <a:gd name="T48" fmla="*/ 5809 w 6390"/>
                <a:gd name="T49" fmla="*/ 1452 h 12800"/>
                <a:gd name="T50" fmla="*/ 5809 w 6390"/>
                <a:gd name="T51" fmla="*/ 10747 h 12800"/>
                <a:gd name="T52" fmla="*/ 581 w 6390"/>
                <a:gd name="T53" fmla="*/ 10747 h 12800"/>
                <a:gd name="T54" fmla="*/ 581 w 6390"/>
                <a:gd name="T55" fmla="*/ 1452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90" h="12800">
                  <a:moveTo>
                    <a:pt x="5228" y="12800"/>
                  </a:moveTo>
                  <a:cubicBezTo>
                    <a:pt x="5228" y="12800"/>
                    <a:pt x="6390" y="12800"/>
                    <a:pt x="6390" y="11636"/>
                  </a:cubicBezTo>
                  <a:lnTo>
                    <a:pt x="6390" y="1164"/>
                  </a:lnTo>
                  <a:cubicBezTo>
                    <a:pt x="6390" y="0"/>
                    <a:pt x="5228" y="0"/>
                    <a:pt x="5228" y="0"/>
                  </a:cubicBezTo>
                  <a:lnTo>
                    <a:pt x="1162" y="0"/>
                  </a:lnTo>
                  <a:cubicBezTo>
                    <a:pt x="1162" y="0"/>
                    <a:pt x="0" y="0"/>
                    <a:pt x="0" y="1164"/>
                  </a:cubicBezTo>
                  <a:lnTo>
                    <a:pt x="0" y="11636"/>
                  </a:lnTo>
                  <a:cubicBezTo>
                    <a:pt x="0" y="12800"/>
                    <a:pt x="1162" y="12800"/>
                    <a:pt x="1162" y="12800"/>
                  </a:cubicBezTo>
                  <a:lnTo>
                    <a:pt x="5228" y="12800"/>
                  </a:lnTo>
                  <a:close/>
                  <a:moveTo>
                    <a:pt x="3195" y="12316"/>
                  </a:moveTo>
                  <a:cubicBezTo>
                    <a:pt x="2874" y="12316"/>
                    <a:pt x="2614" y="12055"/>
                    <a:pt x="2614" y="11735"/>
                  </a:cubicBezTo>
                  <a:cubicBezTo>
                    <a:pt x="2614" y="11414"/>
                    <a:pt x="2874" y="11154"/>
                    <a:pt x="3195" y="11154"/>
                  </a:cubicBezTo>
                  <a:cubicBezTo>
                    <a:pt x="3516" y="11154"/>
                    <a:pt x="3776" y="11414"/>
                    <a:pt x="3776" y="11735"/>
                  </a:cubicBezTo>
                  <a:cubicBezTo>
                    <a:pt x="3776" y="12055"/>
                    <a:pt x="3516" y="12316"/>
                    <a:pt x="3195" y="12316"/>
                  </a:cubicBezTo>
                  <a:close/>
                  <a:moveTo>
                    <a:pt x="2324" y="709"/>
                  </a:moveTo>
                  <a:cubicBezTo>
                    <a:pt x="2324" y="637"/>
                    <a:pt x="2358" y="581"/>
                    <a:pt x="2401" y="581"/>
                  </a:cubicBezTo>
                  <a:lnTo>
                    <a:pt x="3989" y="581"/>
                  </a:lnTo>
                  <a:cubicBezTo>
                    <a:pt x="4032" y="581"/>
                    <a:pt x="4066" y="638"/>
                    <a:pt x="4066" y="709"/>
                  </a:cubicBezTo>
                  <a:lnTo>
                    <a:pt x="4066" y="744"/>
                  </a:lnTo>
                  <a:cubicBezTo>
                    <a:pt x="4066" y="816"/>
                    <a:pt x="4032" y="872"/>
                    <a:pt x="3989" y="872"/>
                  </a:cubicBezTo>
                  <a:lnTo>
                    <a:pt x="2401" y="872"/>
                  </a:lnTo>
                  <a:cubicBezTo>
                    <a:pt x="2358" y="872"/>
                    <a:pt x="2324" y="814"/>
                    <a:pt x="2324" y="744"/>
                  </a:cubicBezTo>
                  <a:lnTo>
                    <a:pt x="2324" y="709"/>
                  </a:lnTo>
                  <a:close/>
                  <a:moveTo>
                    <a:pt x="581" y="1452"/>
                  </a:moveTo>
                  <a:lnTo>
                    <a:pt x="5809" y="1452"/>
                  </a:lnTo>
                  <a:lnTo>
                    <a:pt x="5809" y="10747"/>
                  </a:lnTo>
                  <a:lnTo>
                    <a:pt x="581" y="10747"/>
                  </a:lnTo>
                  <a:lnTo>
                    <a:pt x="581" y="14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18" name="iconfont-11837-5648741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1813435" y="1750208"/>
            <a:ext cx="609685" cy="468695"/>
          </a:xfrm>
          <a:custGeom>
            <a:avLst/>
            <a:gdLst>
              <a:gd name="T0" fmla="*/ 13832 w 14862"/>
              <a:gd name="T1" fmla="*/ 0 h 12800"/>
              <a:gd name="T2" fmla="*/ 1028 w 14862"/>
              <a:gd name="T3" fmla="*/ 0 h 12800"/>
              <a:gd name="T4" fmla="*/ 0 w 14862"/>
              <a:gd name="T5" fmla="*/ 1028 h 12800"/>
              <a:gd name="T6" fmla="*/ 0 w 14862"/>
              <a:gd name="T7" fmla="*/ 8716 h 12800"/>
              <a:gd name="T8" fmla="*/ 1028 w 14862"/>
              <a:gd name="T9" fmla="*/ 9743 h 12800"/>
              <a:gd name="T10" fmla="*/ 7002 w 14862"/>
              <a:gd name="T11" fmla="*/ 9743 h 12800"/>
              <a:gd name="T12" fmla="*/ 6912 w 14862"/>
              <a:gd name="T13" fmla="*/ 9816 h 12800"/>
              <a:gd name="T14" fmla="*/ 4982 w 14862"/>
              <a:gd name="T15" fmla="*/ 11743 h 12800"/>
              <a:gd name="T16" fmla="*/ 3601 w 14862"/>
              <a:gd name="T17" fmla="*/ 11743 h 12800"/>
              <a:gd name="T18" fmla="*/ 3073 w 14862"/>
              <a:gd name="T19" fmla="*/ 12272 h 12800"/>
              <a:gd name="T20" fmla="*/ 3601 w 14862"/>
              <a:gd name="T21" fmla="*/ 12800 h 12800"/>
              <a:gd name="T22" fmla="*/ 11452 w 14862"/>
              <a:gd name="T23" fmla="*/ 12800 h 12800"/>
              <a:gd name="T24" fmla="*/ 11980 w 14862"/>
              <a:gd name="T25" fmla="*/ 12272 h 12800"/>
              <a:gd name="T26" fmla="*/ 11452 w 14862"/>
              <a:gd name="T27" fmla="*/ 11743 h 12800"/>
              <a:gd name="T28" fmla="*/ 9588 w 14862"/>
              <a:gd name="T29" fmla="*/ 11743 h 12800"/>
              <a:gd name="T30" fmla="*/ 7681 w 14862"/>
              <a:gd name="T31" fmla="*/ 9834 h 12800"/>
              <a:gd name="T32" fmla="*/ 7661 w 14862"/>
              <a:gd name="T33" fmla="*/ 9812 h 12800"/>
              <a:gd name="T34" fmla="*/ 7570 w 14862"/>
              <a:gd name="T35" fmla="*/ 9739 h 12800"/>
              <a:gd name="T36" fmla="*/ 13834 w 14862"/>
              <a:gd name="T37" fmla="*/ 9739 h 12800"/>
              <a:gd name="T38" fmla="*/ 14862 w 14862"/>
              <a:gd name="T39" fmla="*/ 8712 h 12800"/>
              <a:gd name="T40" fmla="*/ 14862 w 14862"/>
              <a:gd name="T41" fmla="*/ 1028 h 12800"/>
              <a:gd name="T42" fmla="*/ 13832 w 14862"/>
              <a:gd name="T43" fmla="*/ 0 h 12800"/>
              <a:gd name="T44" fmla="*/ 13832 w 14862"/>
              <a:gd name="T45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862" h="12800">
                <a:moveTo>
                  <a:pt x="13832" y="0"/>
                </a:moveTo>
                <a:lnTo>
                  <a:pt x="1028" y="0"/>
                </a:lnTo>
                <a:cubicBezTo>
                  <a:pt x="462" y="0"/>
                  <a:pt x="0" y="462"/>
                  <a:pt x="0" y="1028"/>
                </a:cubicBezTo>
                <a:lnTo>
                  <a:pt x="0" y="8716"/>
                </a:lnTo>
                <a:cubicBezTo>
                  <a:pt x="0" y="9281"/>
                  <a:pt x="462" y="9743"/>
                  <a:pt x="1028" y="9743"/>
                </a:cubicBezTo>
                <a:lnTo>
                  <a:pt x="7002" y="9743"/>
                </a:lnTo>
                <a:cubicBezTo>
                  <a:pt x="6969" y="9764"/>
                  <a:pt x="6940" y="9789"/>
                  <a:pt x="6912" y="9816"/>
                </a:cubicBezTo>
                <a:lnTo>
                  <a:pt x="4982" y="11743"/>
                </a:lnTo>
                <a:lnTo>
                  <a:pt x="3601" y="11743"/>
                </a:lnTo>
                <a:cubicBezTo>
                  <a:pt x="3310" y="11743"/>
                  <a:pt x="3073" y="11981"/>
                  <a:pt x="3073" y="12272"/>
                </a:cubicBezTo>
                <a:cubicBezTo>
                  <a:pt x="3073" y="12563"/>
                  <a:pt x="3310" y="12800"/>
                  <a:pt x="3601" y="12800"/>
                </a:cubicBezTo>
                <a:lnTo>
                  <a:pt x="11452" y="12800"/>
                </a:lnTo>
                <a:cubicBezTo>
                  <a:pt x="11743" y="12800"/>
                  <a:pt x="11980" y="12563"/>
                  <a:pt x="11980" y="12272"/>
                </a:cubicBezTo>
                <a:cubicBezTo>
                  <a:pt x="11980" y="11981"/>
                  <a:pt x="11743" y="11743"/>
                  <a:pt x="11452" y="11743"/>
                </a:cubicBezTo>
                <a:lnTo>
                  <a:pt x="9588" y="11743"/>
                </a:lnTo>
                <a:lnTo>
                  <a:pt x="7681" y="9834"/>
                </a:lnTo>
                <a:cubicBezTo>
                  <a:pt x="7675" y="9826"/>
                  <a:pt x="7669" y="9820"/>
                  <a:pt x="7661" y="9812"/>
                </a:cubicBezTo>
                <a:cubicBezTo>
                  <a:pt x="7632" y="9783"/>
                  <a:pt x="7603" y="9758"/>
                  <a:pt x="7570" y="9739"/>
                </a:cubicBezTo>
                <a:lnTo>
                  <a:pt x="13834" y="9739"/>
                </a:lnTo>
                <a:cubicBezTo>
                  <a:pt x="14399" y="9739"/>
                  <a:pt x="14862" y="9277"/>
                  <a:pt x="14862" y="8712"/>
                </a:cubicBezTo>
                <a:lnTo>
                  <a:pt x="14862" y="1028"/>
                </a:lnTo>
                <a:cubicBezTo>
                  <a:pt x="14859" y="462"/>
                  <a:pt x="14397" y="0"/>
                  <a:pt x="13832" y="0"/>
                </a:cubicBezTo>
                <a:close/>
                <a:moveTo>
                  <a:pt x="13832" y="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9" name="iconfont-11253-5321642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1996011" y="1804623"/>
            <a:ext cx="244532" cy="216626"/>
          </a:xfrm>
          <a:custGeom>
            <a:avLst/>
            <a:gdLst>
              <a:gd name="T0" fmla="*/ 9846 w 10079"/>
              <a:gd name="T1" fmla="*/ 4020 h 9905"/>
              <a:gd name="T2" fmla="*/ 9293 w 10079"/>
              <a:gd name="T3" fmla="*/ 4195 h 9905"/>
              <a:gd name="T4" fmla="*/ 8914 w 10079"/>
              <a:gd name="T5" fmla="*/ 4020 h 9905"/>
              <a:gd name="T6" fmla="*/ 9089 w 10079"/>
              <a:gd name="T7" fmla="*/ 3642 h 9905"/>
              <a:gd name="T8" fmla="*/ 9643 w 10079"/>
              <a:gd name="T9" fmla="*/ 3467 h 9905"/>
              <a:gd name="T10" fmla="*/ 10021 w 10079"/>
              <a:gd name="T11" fmla="*/ 3642 h 9905"/>
              <a:gd name="T12" fmla="*/ 9846 w 10079"/>
              <a:gd name="T13" fmla="*/ 4020 h 9905"/>
              <a:gd name="T14" fmla="*/ 990 w 10079"/>
              <a:gd name="T15" fmla="*/ 3583 h 9905"/>
              <a:gd name="T16" fmla="*/ 1165 w 10079"/>
              <a:gd name="T17" fmla="*/ 3962 h 9905"/>
              <a:gd name="T18" fmla="*/ 786 w 10079"/>
              <a:gd name="T19" fmla="*/ 4137 h 9905"/>
              <a:gd name="T20" fmla="*/ 233 w 10079"/>
              <a:gd name="T21" fmla="*/ 3962 h 9905"/>
              <a:gd name="T22" fmla="*/ 58 w 10079"/>
              <a:gd name="T23" fmla="*/ 3583 h 9905"/>
              <a:gd name="T24" fmla="*/ 436 w 10079"/>
              <a:gd name="T25" fmla="*/ 3408 h 9905"/>
              <a:gd name="T26" fmla="*/ 990 w 10079"/>
              <a:gd name="T27" fmla="*/ 3583 h 9905"/>
              <a:gd name="T28" fmla="*/ 7719 w 10079"/>
              <a:gd name="T29" fmla="*/ 1078 h 9905"/>
              <a:gd name="T30" fmla="*/ 8126 w 10079"/>
              <a:gd name="T31" fmla="*/ 1019 h 9905"/>
              <a:gd name="T32" fmla="*/ 8185 w 10079"/>
              <a:gd name="T33" fmla="*/ 1427 h 9905"/>
              <a:gd name="T34" fmla="*/ 7835 w 10079"/>
              <a:gd name="T35" fmla="*/ 1893 h 9905"/>
              <a:gd name="T36" fmla="*/ 7428 w 10079"/>
              <a:gd name="T37" fmla="*/ 1952 h 9905"/>
              <a:gd name="T38" fmla="*/ 7369 w 10079"/>
              <a:gd name="T39" fmla="*/ 1544 h 9905"/>
              <a:gd name="T40" fmla="*/ 7719 w 10079"/>
              <a:gd name="T41" fmla="*/ 1078 h 9905"/>
              <a:gd name="T42" fmla="*/ 2271 w 10079"/>
              <a:gd name="T43" fmla="*/ 1864 h 9905"/>
              <a:gd name="T44" fmla="*/ 1921 w 10079"/>
              <a:gd name="T45" fmla="*/ 1369 h 9905"/>
              <a:gd name="T46" fmla="*/ 1980 w 10079"/>
              <a:gd name="T47" fmla="*/ 962 h 9905"/>
              <a:gd name="T48" fmla="*/ 2387 w 10079"/>
              <a:gd name="T49" fmla="*/ 1049 h 9905"/>
              <a:gd name="T50" fmla="*/ 2737 w 10079"/>
              <a:gd name="T51" fmla="*/ 1515 h 9905"/>
              <a:gd name="T52" fmla="*/ 2679 w 10079"/>
              <a:gd name="T53" fmla="*/ 1923 h 9905"/>
              <a:gd name="T54" fmla="*/ 2271 w 10079"/>
              <a:gd name="T55" fmla="*/ 1864 h 9905"/>
              <a:gd name="T56" fmla="*/ 4776 w 10079"/>
              <a:gd name="T57" fmla="*/ 874 h 9905"/>
              <a:gd name="T58" fmla="*/ 4776 w 10079"/>
              <a:gd name="T59" fmla="*/ 292 h 9905"/>
              <a:gd name="T60" fmla="*/ 5067 w 10079"/>
              <a:gd name="T61" fmla="*/ 0 h 9905"/>
              <a:gd name="T62" fmla="*/ 5359 w 10079"/>
              <a:gd name="T63" fmla="*/ 292 h 9905"/>
              <a:gd name="T64" fmla="*/ 5359 w 10079"/>
              <a:gd name="T65" fmla="*/ 874 h 9905"/>
              <a:gd name="T66" fmla="*/ 5067 w 10079"/>
              <a:gd name="T67" fmla="*/ 1165 h 9905"/>
              <a:gd name="T68" fmla="*/ 4776 w 10079"/>
              <a:gd name="T69" fmla="*/ 874 h 9905"/>
              <a:gd name="T70" fmla="*/ 7981 w 10079"/>
              <a:gd name="T71" fmla="*/ 5244 h 9905"/>
              <a:gd name="T72" fmla="*/ 7981 w 10079"/>
              <a:gd name="T73" fmla="*/ 8158 h 9905"/>
              <a:gd name="T74" fmla="*/ 2155 w 10079"/>
              <a:gd name="T75" fmla="*/ 8158 h 9905"/>
              <a:gd name="T76" fmla="*/ 2155 w 10079"/>
              <a:gd name="T77" fmla="*/ 5244 h 9905"/>
              <a:gd name="T78" fmla="*/ 5069 w 10079"/>
              <a:gd name="T79" fmla="*/ 2330 h 9905"/>
              <a:gd name="T80" fmla="*/ 7981 w 10079"/>
              <a:gd name="T81" fmla="*/ 5244 h 9905"/>
              <a:gd name="T82" fmla="*/ 1573 w 10079"/>
              <a:gd name="T83" fmla="*/ 9323 h 9905"/>
              <a:gd name="T84" fmla="*/ 1573 w 10079"/>
              <a:gd name="T85" fmla="*/ 8740 h 9905"/>
              <a:gd name="T86" fmla="*/ 8564 w 10079"/>
              <a:gd name="T87" fmla="*/ 8740 h 9905"/>
              <a:gd name="T88" fmla="*/ 8564 w 10079"/>
              <a:gd name="T89" fmla="*/ 9323 h 9905"/>
              <a:gd name="T90" fmla="*/ 7981 w 10079"/>
              <a:gd name="T91" fmla="*/ 9905 h 9905"/>
              <a:gd name="T92" fmla="*/ 2155 w 10079"/>
              <a:gd name="T93" fmla="*/ 9905 h 9905"/>
              <a:gd name="T94" fmla="*/ 1573 w 10079"/>
              <a:gd name="T95" fmla="*/ 9323 h 9905"/>
              <a:gd name="T96" fmla="*/ 1573 w 10079"/>
              <a:gd name="T97" fmla="*/ 9323 h 9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079" h="9905">
                <a:moveTo>
                  <a:pt x="9846" y="4020"/>
                </a:moveTo>
                <a:lnTo>
                  <a:pt x="9293" y="4195"/>
                </a:lnTo>
                <a:cubicBezTo>
                  <a:pt x="9146" y="4254"/>
                  <a:pt x="8973" y="4167"/>
                  <a:pt x="8914" y="4020"/>
                </a:cubicBezTo>
                <a:cubicBezTo>
                  <a:pt x="8855" y="3874"/>
                  <a:pt x="8943" y="3700"/>
                  <a:pt x="9089" y="3642"/>
                </a:cubicBezTo>
                <a:lnTo>
                  <a:pt x="9643" y="3467"/>
                </a:lnTo>
                <a:cubicBezTo>
                  <a:pt x="9789" y="3408"/>
                  <a:pt x="9963" y="3495"/>
                  <a:pt x="10021" y="3642"/>
                </a:cubicBezTo>
                <a:cubicBezTo>
                  <a:pt x="10079" y="3817"/>
                  <a:pt x="9991" y="3992"/>
                  <a:pt x="9846" y="4020"/>
                </a:cubicBezTo>
                <a:close/>
                <a:moveTo>
                  <a:pt x="990" y="3583"/>
                </a:moveTo>
                <a:cubicBezTo>
                  <a:pt x="1136" y="3642"/>
                  <a:pt x="1223" y="3787"/>
                  <a:pt x="1165" y="3962"/>
                </a:cubicBezTo>
                <a:cubicBezTo>
                  <a:pt x="1106" y="4078"/>
                  <a:pt x="961" y="4165"/>
                  <a:pt x="786" y="4137"/>
                </a:cubicBezTo>
                <a:lnTo>
                  <a:pt x="233" y="3962"/>
                </a:lnTo>
                <a:cubicBezTo>
                  <a:pt x="86" y="3903"/>
                  <a:pt x="0" y="3758"/>
                  <a:pt x="58" y="3583"/>
                </a:cubicBezTo>
                <a:cubicBezTo>
                  <a:pt x="116" y="3437"/>
                  <a:pt x="261" y="3350"/>
                  <a:pt x="436" y="3408"/>
                </a:cubicBezTo>
                <a:lnTo>
                  <a:pt x="990" y="3583"/>
                </a:lnTo>
                <a:close/>
                <a:moveTo>
                  <a:pt x="7719" y="1078"/>
                </a:moveTo>
                <a:cubicBezTo>
                  <a:pt x="7806" y="962"/>
                  <a:pt x="7981" y="932"/>
                  <a:pt x="8126" y="1019"/>
                </a:cubicBezTo>
                <a:cubicBezTo>
                  <a:pt x="8243" y="1107"/>
                  <a:pt x="8271" y="1282"/>
                  <a:pt x="8185" y="1427"/>
                </a:cubicBezTo>
                <a:lnTo>
                  <a:pt x="7835" y="1893"/>
                </a:lnTo>
                <a:cubicBezTo>
                  <a:pt x="7748" y="2009"/>
                  <a:pt x="7573" y="2039"/>
                  <a:pt x="7428" y="1952"/>
                </a:cubicBezTo>
                <a:cubicBezTo>
                  <a:pt x="7311" y="1864"/>
                  <a:pt x="7283" y="1660"/>
                  <a:pt x="7369" y="1544"/>
                </a:cubicBezTo>
                <a:lnTo>
                  <a:pt x="7719" y="1078"/>
                </a:lnTo>
                <a:close/>
                <a:moveTo>
                  <a:pt x="2271" y="1864"/>
                </a:moveTo>
                <a:lnTo>
                  <a:pt x="1921" y="1369"/>
                </a:lnTo>
                <a:cubicBezTo>
                  <a:pt x="1834" y="1253"/>
                  <a:pt x="1862" y="1078"/>
                  <a:pt x="1980" y="962"/>
                </a:cubicBezTo>
                <a:cubicBezTo>
                  <a:pt x="2126" y="874"/>
                  <a:pt x="2300" y="903"/>
                  <a:pt x="2387" y="1049"/>
                </a:cubicBezTo>
                <a:lnTo>
                  <a:pt x="2737" y="1515"/>
                </a:lnTo>
                <a:cubicBezTo>
                  <a:pt x="2825" y="1632"/>
                  <a:pt x="2796" y="1835"/>
                  <a:pt x="2679" y="1923"/>
                </a:cubicBezTo>
                <a:cubicBezTo>
                  <a:pt x="2534" y="2010"/>
                  <a:pt x="2359" y="1982"/>
                  <a:pt x="2271" y="1864"/>
                </a:cubicBezTo>
                <a:close/>
                <a:moveTo>
                  <a:pt x="4776" y="874"/>
                </a:moveTo>
                <a:lnTo>
                  <a:pt x="4776" y="292"/>
                </a:lnTo>
                <a:cubicBezTo>
                  <a:pt x="4776" y="117"/>
                  <a:pt x="4893" y="0"/>
                  <a:pt x="5067" y="0"/>
                </a:cubicBezTo>
                <a:cubicBezTo>
                  <a:pt x="5242" y="0"/>
                  <a:pt x="5359" y="117"/>
                  <a:pt x="5359" y="292"/>
                </a:cubicBezTo>
                <a:lnTo>
                  <a:pt x="5359" y="874"/>
                </a:lnTo>
                <a:cubicBezTo>
                  <a:pt x="5359" y="1049"/>
                  <a:pt x="5242" y="1165"/>
                  <a:pt x="5067" y="1165"/>
                </a:cubicBezTo>
                <a:cubicBezTo>
                  <a:pt x="4894" y="1165"/>
                  <a:pt x="4776" y="1049"/>
                  <a:pt x="4776" y="874"/>
                </a:cubicBezTo>
                <a:close/>
                <a:moveTo>
                  <a:pt x="7981" y="5244"/>
                </a:moveTo>
                <a:lnTo>
                  <a:pt x="7981" y="8158"/>
                </a:lnTo>
                <a:lnTo>
                  <a:pt x="2155" y="8158"/>
                </a:lnTo>
                <a:lnTo>
                  <a:pt x="2155" y="5244"/>
                </a:lnTo>
                <a:cubicBezTo>
                  <a:pt x="2155" y="3642"/>
                  <a:pt x="3466" y="2330"/>
                  <a:pt x="5069" y="2330"/>
                </a:cubicBezTo>
                <a:cubicBezTo>
                  <a:pt x="6670" y="2330"/>
                  <a:pt x="7981" y="3642"/>
                  <a:pt x="7981" y="5244"/>
                </a:cubicBezTo>
                <a:close/>
                <a:moveTo>
                  <a:pt x="1573" y="9323"/>
                </a:moveTo>
                <a:lnTo>
                  <a:pt x="1573" y="8740"/>
                </a:lnTo>
                <a:lnTo>
                  <a:pt x="8564" y="8740"/>
                </a:lnTo>
                <a:lnTo>
                  <a:pt x="8564" y="9323"/>
                </a:lnTo>
                <a:cubicBezTo>
                  <a:pt x="8564" y="9643"/>
                  <a:pt x="8301" y="9905"/>
                  <a:pt x="7981" y="9905"/>
                </a:cubicBezTo>
                <a:lnTo>
                  <a:pt x="2155" y="9905"/>
                </a:lnTo>
                <a:cubicBezTo>
                  <a:pt x="1835" y="9905"/>
                  <a:pt x="1573" y="9643"/>
                  <a:pt x="1573" y="9323"/>
                </a:cubicBezTo>
                <a:close/>
                <a:moveTo>
                  <a:pt x="1573" y="9323"/>
                </a:move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20632" y="1236856"/>
            <a:ext cx="1856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Basic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Vital Signs Reports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313885" y="1236856"/>
            <a:ext cx="2883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Timely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Response and Service SOP Flow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6" name="文本框 136"/>
          <p:cNvSpPr txBox="1"/>
          <p:nvPr/>
        </p:nvSpPr>
        <p:spPr>
          <a:xfrm>
            <a:off x="6943456" y="2274397"/>
            <a:ext cx="907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APP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264844" y="1712310"/>
            <a:ext cx="265046" cy="544490"/>
            <a:chOff x="5911087" y="3100012"/>
            <a:chExt cx="304296" cy="609685"/>
          </a:xfrm>
          <a:solidFill>
            <a:schemeClr val="bg1"/>
          </a:solidFill>
        </p:grpSpPr>
        <p:sp>
          <p:nvSpPr>
            <p:cNvPr id="35" name="iconfont-11253-5321642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49313" y="3299214"/>
              <a:ext cx="207537" cy="179315"/>
            </a:xfrm>
            <a:custGeom>
              <a:avLst/>
              <a:gdLst>
                <a:gd name="T0" fmla="*/ 9846 w 10079"/>
                <a:gd name="T1" fmla="*/ 4020 h 9905"/>
                <a:gd name="T2" fmla="*/ 9293 w 10079"/>
                <a:gd name="T3" fmla="*/ 4195 h 9905"/>
                <a:gd name="T4" fmla="*/ 8914 w 10079"/>
                <a:gd name="T5" fmla="*/ 4020 h 9905"/>
                <a:gd name="T6" fmla="*/ 9089 w 10079"/>
                <a:gd name="T7" fmla="*/ 3642 h 9905"/>
                <a:gd name="T8" fmla="*/ 9643 w 10079"/>
                <a:gd name="T9" fmla="*/ 3467 h 9905"/>
                <a:gd name="T10" fmla="*/ 10021 w 10079"/>
                <a:gd name="T11" fmla="*/ 3642 h 9905"/>
                <a:gd name="T12" fmla="*/ 9846 w 10079"/>
                <a:gd name="T13" fmla="*/ 4020 h 9905"/>
                <a:gd name="T14" fmla="*/ 990 w 10079"/>
                <a:gd name="T15" fmla="*/ 3583 h 9905"/>
                <a:gd name="T16" fmla="*/ 1165 w 10079"/>
                <a:gd name="T17" fmla="*/ 3962 h 9905"/>
                <a:gd name="T18" fmla="*/ 786 w 10079"/>
                <a:gd name="T19" fmla="*/ 4137 h 9905"/>
                <a:gd name="T20" fmla="*/ 233 w 10079"/>
                <a:gd name="T21" fmla="*/ 3962 h 9905"/>
                <a:gd name="T22" fmla="*/ 58 w 10079"/>
                <a:gd name="T23" fmla="*/ 3583 h 9905"/>
                <a:gd name="T24" fmla="*/ 436 w 10079"/>
                <a:gd name="T25" fmla="*/ 3408 h 9905"/>
                <a:gd name="T26" fmla="*/ 990 w 10079"/>
                <a:gd name="T27" fmla="*/ 3583 h 9905"/>
                <a:gd name="T28" fmla="*/ 7719 w 10079"/>
                <a:gd name="T29" fmla="*/ 1078 h 9905"/>
                <a:gd name="T30" fmla="*/ 8126 w 10079"/>
                <a:gd name="T31" fmla="*/ 1019 h 9905"/>
                <a:gd name="T32" fmla="*/ 8185 w 10079"/>
                <a:gd name="T33" fmla="*/ 1427 h 9905"/>
                <a:gd name="T34" fmla="*/ 7835 w 10079"/>
                <a:gd name="T35" fmla="*/ 1893 h 9905"/>
                <a:gd name="T36" fmla="*/ 7428 w 10079"/>
                <a:gd name="T37" fmla="*/ 1952 h 9905"/>
                <a:gd name="T38" fmla="*/ 7369 w 10079"/>
                <a:gd name="T39" fmla="*/ 1544 h 9905"/>
                <a:gd name="T40" fmla="*/ 7719 w 10079"/>
                <a:gd name="T41" fmla="*/ 1078 h 9905"/>
                <a:gd name="T42" fmla="*/ 2271 w 10079"/>
                <a:gd name="T43" fmla="*/ 1864 h 9905"/>
                <a:gd name="T44" fmla="*/ 1921 w 10079"/>
                <a:gd name="T45" fmla="*/ 1369 h 9905"/>
                <a:gd name="T46" fmla="*/ 1980 w 10079"/>
                <a:gd name="T47" fmla="*/ 962 h 9905"/>
                <a:gd name="T48" fmla="*/ 2387 w 10079"/>
                <a:gd name="T49" fmla="*/ 1049 h 9905"/>
                <a:gd name="T50" fmla="*/ 2737 w 10079"/>
                <a:gd name="T51" fmla="*/ 1515 h 9905"/>
                <a:gd name="T52" fmla="*/ 2679 w 10079"/>
                <a:gd name="T53" fmla="*/ 1923 h 9905"/>
                <a:gd name="T54" fmla="*/ 2271 w 10079"/>
                <a:gd name="T55" fmla="*/ 1864 h 9905"/>
                <a:gd name="T56" fmla="*/ 4776 w 10079"/>
                <a:gd name="T57" fmla="*/ 874 h 9905"/>
                <a:gd name="T58" fmla="*/ 4776 w 10079"/>
                <a:gd name="T59" fmla="*/ 292 h 9905"/>
                <a:gd name="T60" fmla="*/ 5067 w 10079"/>
                <a:gd name="T61" fmla="*/ 0 h 9905"/>
                <a:gd name="T62" fmla="*/ 5359 w 10079"/>
                <a:gd name="T63" fmla="*/ 292 h 9905"/>
                <a:gd name="T64" fmla="*/ 5359 w 10079"/>
                <a:gd name="T65" fmla="*/ 874 h 9905"/>
                <a:gd name="T66" fmla="*/ 5067 w 10079"/>
                <a:gd name="T67" fmla="*/ 1165 h 9905"/>
                <a:gd name="T68" fmla="*/ 4776 w 10079"/>
                <a:gd name="T69" fmla="*/ 874 h 9905"/>
                <a:gd name="T70" fmla="*/ 7981 w 10079"/>
                <a:gd name="T71" fmla="*/ 5244 h 9905"/>
                <a:gd name="T72" fmla="*/ 7981 w 10079"/>
                <a:gd name="T73" fmla="*/ 8158 h 9905"/>
                <a:gd name="T74" fmla="*/ 2155 w 10079"/>
                <a:gd name="T75" fmla="*/ 8158 h 9905"/>
                <a:gd name="T76" fmla="*/ 2155 w 10079"/>
                <a:gd name="T77" fmla="*/ 5244 h 9905"/>
                <a:gd name="T78" fmla="*/ 5069 w 10079"/>
                <a:gd name="T79" fmla="*/ 2330 h 9905"/>
                <a:gd name="T80" fmla="*/ 7981 w 10079"/>
                <a:gd name="T81" fmla="*/ 5244 h 9905"/>
                <a:gd name="T82" fmla="*/ 1573 w 10079"/>
                <a:gd name="T83" fmla="*/ 9323 h 9905"/>
                <a:gd name="T84" fmla="*/ 1573 w 10079"/>
                <a:gd name="T85" fmla="*/ 8740 h 9905"/>
                <a:gd name="T86" fmla="*/ 8564 w 10079"/>
                <a:gd name="T87" fmla="*/ 8740 h 9905"/>
                <a:gd name="T88" fmla="*/ 8564 w 10079"/>
                <a:gd name="T89" fmla="*/ 9323 h 9905"/>
                <a:gd name="T90" fmla="*/ 7981 w 10079"/>
                <a:gd name="T91" fmla="*/ 9905 h 9905"/>
                <a:gd name="T92" fmla="*/ 2155 w 10079"/>
                <a:gd name="T93" fmla="*/ 9905 h 9905"/>
                <a:gd name="T94" fmla="*/ 1573 w 10079"/>
                <a:gd name="T95" fmla="*/ 9323 h 9905"/>
                <a:gd name="T96" fmla="*/ 1573 w 10079"/>
                <a:gd name="T97" fmla="*/ 9323 h 9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079" h="9905">
                  <a:moveTo>
                    <a:pt x="9846" y="4020"/>
                  </a:moveTo>
                  <a:lnTo>
                    <a:pt x="9293" y="4195"/>
                  </a:lnTo>
                  <a:cubicBezTo>
                    <a:pt x="9146" y="4254"/>
                    <a:pt x="8973" y="4167"/>
                    <a:pt x="8914" y="4020"/>
                  </a:cubicBezTo>
                  <a:cubicBezTo>
                    <a:pt x="8855" y="3874"/>
                    <a:pt x="8943" y="3700"/>
                    <a:pt x="9089" y="3642"/>
                  </a:cubicBezTo>
                  <a:lnTo>
                    <a:pt x="9643" y="3467"/>
                  </a:lnTo>
                  <a:cubicBezTo>
                    <a:pt x="9789" y="3408"/>
                    <a:pt x="9963" y="3495"/>
                    <a:pt x="10021" y="3642"/>
                  </a:cubicBezTo>
                  <a:cubicBezTo>
                    <a:pt x="10079" y="3817"/>
                    <a:pt x="9991" y="3992"/>
                    <a:pt x="9846" y="4020"/>
                  </a:cubicBezTo>
                  <a:close/>
                  <a:moveTo>
                    <a:pt x="990" y="3583"/>
                  </a:moveTo>
                  <a:cubicBezTo>
                    <a:pt x="1136" y="3642"/>
                    <a:pt x="1223" y="3787"/>
                    <a:pt x="1165" y="3962"/>
                  </a:cubicBezTo>
                  <a:cubicBezTo>
                    <a:pt x="1106" y="4078"/>
                    <a:pt x="961" y="4165"/>
                    <a:pt x="786" y="4137"/>
                  </a:cubicBezTo>
                  <a:lnTo>
                    <a:pt x="233" y="3962"/>
                  </a:lnTo>
                  <a:cubicBezTo>
                    <a:pt x="86" y="3903"/>
                    <a:pt x="0" y="3758"/>
                    <a:pt x="58" y="3583"/>
                  </a:cubicBezTo>
                  <a:cubicBezTo>
                    <a:pt x="116" y="3437"/>
                    <a:pt x="261" y="3350"/>
                    <a:pt x="436" y="3408"/>
                  </a:cubicBezTo>
                  <a:lnTo>
                    <a:pt x="990" y="3583"/>
                  </a:lnTo>
                  <a:close/>
                  <a:moveTo>
                    <a:pt x="7719" y="1078"/>
                  </a:moveTo>
                  <a:cubicBezTo>
                    <a:pt x="7806" y="962"/>
                    <a:pt x="7981" y="932"/>
                    <a:pt x="8126" y="1019"/>
                  </a:cubicBezTo>
                  <a:cubicBezTo>
                    <a:pt x="8243" y="1107"/>
                    <a:pt x="8271" y="1282"/>
                    <a:pt x="8185" y="1427"/>
                  </a:cubicBezTo>
                  <a:lnTo>
                    <a:pt x="7835" y="1893"/>
                  </a:lnTo>
                  <a:cubicBezTo>
                    <a:pt x="7748" y="2009"/>
                    <a:pt x="7573" y="2039"/>
                    <a:pt x="7428" y="1952"/>
                  </a:cubicBezTo>
                  <a:cubicBezTo>
                    <a:pt x="7311" y="1864"/>
                    <a:pt x="7283" y="1660"/>
                    <a:pt x="7369" y="1544"/>
                  </a:cubicBezTo>
                  <a:lnTo>
                    <a:pt x="7719" y="1078"/>
                  </a:lnTo>
                  <a:close/>
                  <a:moveTo>
                    <a:pt x="2271" y="1864"/>
                  </a:moveTo>
                  <a:lnTo>
                    <a:pt x="1921" y="1369"/>
                  </a:lnTo>
                  <a:cubicBezTo>
                    <a:pt x="1834" y="1253"/>
                    <a:pt x="1862" y="1078"/>
                    <a:pt x="1980" y="962"/>
                  </a:cubicBezTo>
                  <a:cubicBezTo>
                    <a:pt x="2126" y="874"/>
                    <a:pt x="2300" y="903"/>
                    <a:pt x="2387" y="1049"/>
                  </a:cubicBezTo>
                  <a:lnTo>
                    <a:pt x="2737" y="1515"/>
                  </a:lnTo>
                  <a:cubicBezTo>
                    <a:pt x="2825" y="1632"/>
                    <a:pt x="2796" y="1835"/>
                    <a:pt x="2679" y="1923"/>
                  </a:cubicBezTo>
                  <a:cubicBezTo>
                    <a:pt x="2534" y="2010"/>
                    <a:pt x="2359" y="1982"/>
                    <a:pt x="2271" y="1864"/>
                  </a:cubicBezTo>
                  <a:close/>
                  <a:moveTo>
                    <a:pt x="4776" y="874"/>
                  </a:moveTo>
                  <a:lnTo>
                    <a:pt x="4776" y="292"/>
                  </a:lnTo>
                  <a:cubicBezTo>
                    <a:pt x="4776" y="117"/>
                    <a:pt x="4893" y="0"/>
                    <a:pt x="5067" y="0"/>
                  </a:cubicBezTo>
                  <a:cubicBezTo>
                    <a:pt x="5242" y="0"/>
                    <a:pt x="5359" y="117"/>
                    <a:pt x="5359" y="292"/>
                  </a:cubicBezTo>
                  <a:lnTo>
                    <a:pt x="5359" y="874"/>
                  </a:lnTo>
                  <a:cubicBezTo>
                    <a:pt x="5359" y="1049"/>
                    <a:pt x="5242" y="1165"/>
                    <a:pt x="5067" y="1165"/>
                  </a:cubicBezTo>
                  <a:cubicBezTo>
                    <a:pt x="4894" y="1165"/>
                    <a:pt x="4776" y="1049"/>
                    <a:pt x="4776" y="874"/>
                  </a:cubicBezTo>
                  <a:close/>
                  <a:moveTo>
                    <a:pt x="7981" y="5244"/>
                  </a:moveTo>
                  <a:lnTo>
                    <a:pt x="7981" y="8158"/>
                  </a:lnTo>
                  <a:lnTo>
                    <a:pt x="2155" y="8158"/>
                  </a:lnTo>
                  <a:lnTo>
                    <a:pt x="2155" y="5244"/>
                  </a:lnTo>
                  <a:cubicBezTo>
                    <a:pt x="2155" y="3642"/>
                    <a:pt x="3466" y="2330"/>
                    <a:pt x="5069" y="2330"/>
                  </a:cubicBezTo>
                  <a:cubicBezTo>
                    <a:pt x="6670" y="2330"/>
                    <a:pt x="7981" y="3642"/>
                    <a:pt x="7981" y="5244"/>
                  </a:cubicBezTo>
                  <a:close/>
                  <a:moveTo>
                    <a:pt x="1573" y="9323"/>
                  </a:moveTo>
                  <a:lnTo>
                    <a:pt x="1573" y="8740"/>
                  </a:lnTo>
                  <a:lnTo>
                    <a:pt x="8564" y="8740"/>
                  </a:lnTo>
                  <a:lnTo>
                    <a:pt x="8564" y="9323"/>
                  </a:lnTo>
                  <a:cubicBezTo>
                    <a:pt x="8564" y="9643"/>
                    <a:pt x="8301" y="9905"/>
                    <a:pt x="7981" y="9905"/>
                  </a:cubicBezTo>
                  <a:lnTo>
                    <a:pt x="2155" y="9905"/>
                  </a:lnTo>
                  <a:cubicBezTo>
                    <a:pt x="1835" y="9905"/>
                    <a:pt x="1573" y="9643"/>
                    <a:pt x="1573" y="9323"/>
                  </a:cubicBezTo>
                  <a:close/>
                  <a:moveTo>
                    <a:pt x="1573" y="9323"/>
                  </a:move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6" name="iconfont-1177-866406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11087" y="3100012"/>
              <a:ext cx="304296" cy="609685"/>
            </a:xfrm>
            <a:custGeom>
              <a:avLst/>
              <a:gdLst>
                <a:gd name="T0" fmla="*/ 5228 w 6390"/>
                <a:gd name="T1" fmla="*/ 12800 h 12800"/>
                <a:gd name="T2" fmla="*/ 6390 w 6390"/>
                <a:gd name="T3" fmla="*/ 11636 h 12800"/>
                <a:gd name="T4" fmla="*/ 6390 w 6390"/>
                <a:gd name="T5" fmla="*/ 1164 h 12800"/>
                <a:gd name="T6" fmla="*/ 5228 w 6390"/>
                <a:gd name="T7" fmla="*/ 0 h 12800"/>
                <a:gd name="T8" fmla="*/ 1162 w 6390"/>
                <a:gd name="T9" fmla="*/ 0 h 12800"/>
                <a:gd name="T10" fmla="*/ 0 w 6390"/>
                <a:gd name="T11" fmla="*/ 1164 h 12800"/>
                <a:gd name="T12" fmla="*/ 0 w 6390"/>
                <a:gd name="T13" fmla="*/ 11636 h 12800"/>
                <a:gd name="T14" fmla="*/ 1162 w 6390"/>
                <a:gd name="T15" fmla="*/ 12800 h 12800"/>
                <a:gd name="T16" fmla="*/ 5228 w 6390"/>
                <a:gd name="T17" fmla="*/ 12800 h 12800"/>
                <a:gd name="T18" fmla="*/ 3195 w 6390"/>
                <a:gd name="T19" fmla="*/ 12316 h 12800"/>
                <a:gd name="T20" fmla="*/ 2614 w 6390"/>
                <a:gd name="T21" fmla="*/ 11735 h 12800"/>
                <a:gd name="T22" fmla="*/ 3195 w 6390"/>
                <a:gd name="T23" fmla="*/ 11154 h 12800"/>
                <a:gd name="T24" fmla="*/ 3776 w 6390"/>
                <a:gd name="T25" fmla="*/ 11735 h 12800"/>
                <a:gd name="T26" fmla="*/ 3195 w 6390"/>
                <a:gd name="T27" fmla="*/ 12316 h 12800"/>
                <a:gd name="T28" fmla="*/ 2324 w 6390"/>
                <a:gd name="T29" fmla="*/ 709 h 12800"/>
                <a:gd name="T30" fmla="*/ 2401 w 6390"/>
                <a:gd name="T31" fmla="*/ 581 h 12800"/>
                <a:gd name="T32" fmla="*/ 3989 w 6390"/>
                <a:gd name="T33" fmla="*/ 581 h 12800"/>
                <a:gd name="T34" fmla="*/ 4066 w 6390"/>
                <a:gd name="T35" fmla="*/ 709 h 12800"/>
                <a:gd name="T36" fmla="*/ 4066 w 6390"/>
                <a:gd name="T37" fmla="*/ 744 h 12800"/>
                <a:gd name="T38" fmla="*/ 3989 w 6390"/>
                <a:gd name="T39" fmla="*/ 872 h 12800"/>
                <a:gd name="T40" fmla="*/ 2401 w 6390"/>
                <a:gd name="T41" fmla="*/ 872 h 12800"/>
                <a:gd name="T42" fmla="*/ 2324 w 6390"/>
                <a:gd name="T43" fmla="*/ 744 h 12800"/>
                <a:gd name="T44" fmla="*/ 2324 w 6390"/>
                <a:gd name="T45" fmla="*/ 709 h 12800"/>
                <a:gd name="T46" fmla="*/ 581 w 6390"/>
                <a:gd name="T47" fmla="*/ 1452 h 12800"/>
                <a:gd name="T48" fmla="*/ 5809 w 6390"/>
                <a:gd name="T49" fmla="*/ 1452 h 12800"/>
                <a:gd name="T50" fmla="*/ 5809 w 6390"/>
                <a:gd name="T51" fmla="*/ 10747 h 12800"/>
                <a:gd name="T52" fmla="*/ 581 w 6390"/>
                <a:gd name="T53" fmla="*/ 10747 h 12800"/>
                <a:gd name="T54" fmla="*/ 581 w 6390"/>
                <a:gd name="T55" fmla="*/ 1452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90" h="12800">
                  <a:moveTo>
                    <a:pt x="5228" y="12800"/>
                  </a:moveTo>
                  <a:cubicBezTo>
                    <a:pt x="5228" y="12800"/>
                    <a:pt x="6390" y="12800"/>
                    <a:pt x="6390" y="11636"/>
                  </a:cubicBezTo>
                  <a:lnTo>
                    <a:pt x="6390" y="1164"/>
                  </a:lnTo>
                  <a:cubicBezTo>
                    <a:pt x="6390" y="0"/>
                    <a:pt x="5228" y="0"/>
                    <a:pt x="5228" y="0"/>
                  </a:cubicBezTo>
                  <a:lnTo>
                    <a:pt x="1162" y="0"/>
                  </a:lnTo>
                  <a:cubicBezTo>
                    <a:pt x="1162" y="0"/>
                    <a:pt x="0" y="0"/>
                    <a:pt x="0" y="1164"/>
                  </a:cubicBezTo>
                  <a:lnTo>
                    <a:pt x="0" y="11636"/>
                  </a:lnTo>
                  <a:cubicBezTo>
                    <a:pt x="0" y="12800"/>
                    <a:pt x="1162" y="12800"/>
                    <a:pt x="1162" y="12800"/>
                  </a:cubicBezTo>
                  <a:lnTo>
                    <a:pt x="5228" y="12800"/>
                  </a:lnTo>
                  <a:close/>
                  <a:moveTo>
                    <a:pt x="3195" y="12316"/>
                  </a:moveTo>
                  <a:cubicBezTo>
                    <a:pt x="2874" y="12316"/>
                    <a:pt x="2614" y="12055"/>
                    <a:pt x="2614" y="11735"/>
                  </a:cubicBezTo>
                  <a:cubicBezTo>
                    <a:pt x="2614" y="11414"/>
                    <a:pt x="2874" y="11154"/>
                    <a:pt x="3195" y="11154"/>
                  </a:cubicBezTo>
                  <a:cubicBezTo>
                    <a:pt x="3516" y="11154"/>
                    <a:pt x="3776" y="11414"/>
                    <a:pt x="3776" y="11735"/>
                  </a:cubicBezTo>
                  <a:cubicBezTo>
                    <a:pt x="3776" y="12055"/>
                    <a:pt x="3516" y="12316"/>
                    <a:pt x="3195" y="12316"/>
                  </a:cubicBezTo>
                  <a:close/>
                  <a:moveTo>
                    <a:pt x="2324" y="709"/>
                  </a:moveTo>
                  <a:cubicBezTo>
                    <a:pt x="2324" y="637"/>
                    <a:pt x="2358" y="581"/>
                    <a:pt x="2401" y="581"/>
                  </a:cubicBezTo>
                  <a:lnTo>
                    <a:pt x="3989" y="581"/>
                  </a:lnTo>
                  <a:cubicBezTo>
                    <a:pt x="4032" y="581"/>
                    <a:pt x="4066" y="638"/>
                    <a:pt x="4066" y="709"/>
                  </a:cubicBezTo>
                  <a:lnTo>
                    <a:pt x="4066" y="744"/>
                  </a:lnTo>
                  <a:cubicBezTo>
                    <a:pt x="4066" y="816"/>
                    <a:pt x="4032" y="872"/>
                    <a:pt x="3989" y="872"/>
                  </a:cubicBezTo>
                  <a:lnTo>
                    <a:pt x="2401" y="872"/>
                  </a:lnTo>
                  <a:cubicBezTo>
                    <a:pt x="2358" y="872"/>
                    <a:pt x="2324" y="814"/>
                    <a:pt x="2324" y="744"/>
                  </a:cubicBezTo>
                  <a:lnTo>
                    <a:pt x="2324" y="709"/>
                  </a:lnTo>
                  <a:close/>
                  <a:moveTo>
                    <a:pt x="581" y="1452"/>
                  </a:moveTo>
                  <a:lnTo>
                    <a:pt x="5809" y="1452"/>
                  </a:lnTo>
                  <a:lnTo>
                    <a:pt x="5809" y="10747"/>
                  </a:lnTo>
                  <a:lnTo>
                    <a:pt x="581" y="10747"/>
                  </a:lnTo>
                  <a:lnTo>
                    <a:pt x="581" y="14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28" name="文本框 136"/>
          <p:cNvSpPr txBox="1"/>
          <p:nvPr/>
        </p:nvSpPr>
        <p:spPr>
          <a:xfrm>
            <a:off x="7657086" y="2274397"/>
            <a:ext cx="953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Medical Workers</a:t>
            </a:r>
          </a:p>
        </p:txBody>
      </p:sp>
      <p:sp>
        <p:nvSpPr>
          <p:cNvPr id="29" name="iconfont-11253-5330699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7914231" y="1742162"/>
            <a:ext cx="439085" cy="484787"/>
          </a:xfrm>
          <a:custGeom>
            <a:avLst/>
            <a:gdLst>
              <a:gd name="T0" fmla="*/ 8691 w 9166"/>
              <a:gd name="T1" fmla="*/ 9551 h 10000"/>
              <a:gd name="T2" fmla="*/ 1738 w 9166"/>
              <a:gd name="T3" fmla="*/ 10000 h 10000"/>
              <a:gd name="T4" fmla="*/ 0 w 9166"/>
              <a:gd name="T5" fmla="*/ 8315 h 10000"/>
              <a:gd name="T6" fmla="*/ 192 w 9166"/>
              <a:gd name="T7" fmla="*/ 6564 h 10000"/>
              <a:gd name="T8" fmla="*/ 1029 w 9166"/>
              <a:gd name="T9" fmla="*/ 5030 h 10000"/>
              <a:gd name="T10" fmla="*/ 1667 w 9166"/>
              <a:gd name="T11" fmla="*/ 5418 h 10000"/>
              <a:gd name="T12" fmla="*/ 1062 w 9166"/>
              <a:gd name="T13" fmla="*/ 7195 h 10000"/>
              <a:gd name="T14" fmla="*/ 1198 w 9166"/>
              <a:gd name="T15" fmla="*/ 8804 h 10000"/>
              <a:gd name="T16" fmla="*/ 2971 w 9166"/>
              <a:gd name="T17" fmla="*/ 8804 h 10000"/>
              <a:gd name="T18" fmla="*/ 3103 w 9166"/>
              <a:gd name="T19" fmla="*/ 7195 h 10000"/>
              <a:gd name="T20" fmla="*/ 2501 w 9166"/>
              <a:gd name="T21" fmla="*/ 5418 h 10000"/>
              <a:gd name="T22" fmla="*/ 4584 w 9166"/>
              <a:gd name="T23" fmla="*/ 5489 h 10000"/>
              <a:gd name="T24" fmla="*/ 6668 w 9166"/>
              <a:gd name="T25" fmla="*/ 5418 h 10000"/>
              <a:gd name="T26" fmla="*/ 5489 w 9166"/>
              <a:gd name="T27" fmla="*/ 6322 h 10000"/>
              <a:gd name="T28" fmla="*/ 5001 w 9166"/>
              <a:gd name="T29" fmla="*/ 8080 h 10000"/>
              <a:gd name="T30" fmla="*/ 4974 w 9166"/>
              <a:gd name="T31" fmla="*/ 8985 h 10000"/>
              <a:gd name="T32" fmla="*/ 5859 w 9166"/>
              <a:gd name="T33" fmla="*/ 8985 h 10000"/>
              <a:gd name="T34" fmla="*/ 5833 w 9166"/>
              <a:gd name="T35" fmla="*/ 8080 h 10000"/>
              <a:gd name="T36" fmla="*/ 6080 w 9166"/>
              <a:gd name="T37" fmla="*/ 6915 h 10000"/>
              <a:gd name="T38" fmla="*/ 7253 w 9166"/>
              <a:gd name="T39" fmla="*/ 6915 h 10000"/>
              <a:gd name="T40" fmla="*/ 7500 w 9166"/>
              <a:gd name="T41" fmla="*/ 8080 h 10000"/>
              <a:gd name="T42" fmla="*/ 7474 w 9166"/>
              <a:gd name="T43" fmla="*/ 8985 h 10000"/>
              <a:gd name="T44" fmla="*/ 8359 w 9166"/>
              <a:gd name="T45" fmla="*/ 8985 h 10000"/>
              <a:gd name="T46" fmla="*/ 8333 w 9166"/>
              <a:gd name="T47" fmla="*/ 8080 h 10000"/>
              <a:gd name="T48" fmla="*/ 8108 w 9166"/>
              <a:gd name="T49" fmla="*/ 6671 h 10000"/>
              <a:gd name="T50" fmla="*/ 7502 w 9166"/>
              <a:gd name="T51" fmla="*/ 5786 h 10000"/>
              <a:gd name="T52" fmla="*/ 7485 w 9166"/>
              <a:gd name="T53" fmla="*/ 5204 h 10000"/>
              <a:gd name="T54" fmla="*/ 7355 w 9166"/>
              <a:gd name="T55" fmla="*/ 4639 h 10000"/>
              <a:gd name="T56" fmla="*/ 8664 w 9166"/>
              <a:gd name="T57" fmla="*/ 5704 h 10000"/>
              <a:gd name="T58" fmla="*/ 9130 w 9166"/>
              <a:gd name="T59" fmla="*/ 7465 h 10000"/>
              <a:gd name="T60" fmla="*/ 2376 w 9166"/>
              <a:gd name="T61" fmla="*/ 7624 h 10000"/>
              <a:gd name="T62" fmla="*/ 2376 w 9166"/>
              <a:gd name="T63" fmla="*/ 8209 h 10000"/>
              <a:gd name="T64" fmla="*/ 1791 w 9166"/>
              <a:gd name="T65" fmla="*/ 8209 h 10000"/>
              <a:gd name="T66" fmla="*/ 1791 w 9166"/>
              <a:gd name="T67" fmla="*/ 7624 h 10000"/>
              <a:gd name="T68" fmla="*/ 2376 w 9166"/>
              <a:gd name="T69" fmla="*/ 7624 h 10000"/>
              <a:gd name="T70" fmla="*/ 7083 w 9166"/>
              <a:gd name="T71" fmla="*/ 2500 h 10000"/>
              <a:gd name="T72" fmla="*/ 4583 w 9166"/>
              <a:gd name="T73" fmla="*/ 5000 h 10000"/>
              <a:gd name="T74" fmla="*/ 2083 w 9166"/>
              <a:gd name="T75" fmla="*/ 2500 h 10000"/>
              <a:gd name="T76" fmla="*/ 4583 w 9166"/>
              <a:gd name="T77" fmla="*/ 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166" h="10000">
                <a:moveTo>
                  <a:pt x="9166" y="8315"/>
                </a:moveTo>
                <a:cubicBezTo>
                  <a:pt x="9166" y="8841"/>
                  <a:pt x="9007" y="9253"/>
                  <a:pt x="8691" y="9551"/>
                </a:cubicBezTo>
                <a:cubicBezTo>
                  <a:pt x="8374" y="9851"/>
                  <a:pt x="7953" y="10000"/>
                  <a:pt x="7428" y="10000"/>
                </a:cubicBezTo>
                <a:lnTo>
                  <a:pt x="1738" y="10000"/>
                </a:lnTo>
                <a:cubicBezTo>
                  <a:pt x="1212" y="10000"/>
                  <a:pt x="792" y="9851"/>
                  <a:pt x="475" y="9551"/>
                </a:cubicBezTo>
                <a:cubicBezTo>
                  <a:pt x="159" y="9251"/>
                  <a:pt x="0" y="8839"/>
                  <a:pt x="0" y="8315"/>
                </a:cubicBezTo>
                <a:cubicBezTo>
                  <a:pt x="0" y="8019"/>
                  <a:pt x="13" y="7736"/>
                  <a:pt x="35" y="7463"/>
                </a:cubicBezTo>
                <a:cubicBezTo>
                  <a:pt x="59" y="7189"/>
                  <a:pt x="110" y="6890"/>
                  <a:pt x="192" y="6564"/>
                </a:cubicBezTo>
                <a:cubicBezTo>
                  <a:pt x="273" y="6238"/>
                  <a:pt x="375" y="5950"/>
                  <a:pt x="502" y="5701"/>
                </a:cubicBezTo>
                <a:cubicBezTo>
                  <a:pt x="628" y="5453"/>
                  <a:pt x="803" y="5229"/>
                  <a:pt x="1029" y="5030"/>
                </a:cubicBezTo>
                <a:cubicBezTo>
                  <a:pt x="1256" y="4833"/>
                  <a:pt x="1515" y="4701"/>
                  <a:pt x="1811" y="4636"/>
                </a:cubicBezTo>
                <a:cubicBezTo>
                  <a:pt x="1714" y="4863"/>
                  <a:pt x="1667" y="5122"/>
                  <a:pt x="1667" y="5418"/>
                </a:cubicBezTo>
                <a:lnTo>
                  <a:pt x="1667" y="6739"/>
                </a:lnTo>
                <a:cubicBezTo>
                  <a:pt x="1414" y="6825"/>
                  <a:pt x="1213" y="6978"/>
                  <a:pt x="1062" y="7195"/>
                </a:cubicBezTo>
                <a:cubicBezTo>
                  <a:pt x="909" y="7413"/>
                  <a:pt x="834" y="7653"/>
                  <a:pt x="834" y="7918"/>
                </a:cubicBezTo>
                <a:cubicBezTo>
                  <a:pt x="834" y="8265"/>
                  <a:pt x="956" y="8560"/>
                  <a:pt x="1198" y="8804"/>
                </a:cubicBezTo>
                <a:cubicBezTo>
                  <a:pt x="1441" y="9048"/>
                  <a:pt x="1737" y="9168"/>
                  <a:pt x="2084" y="9168"/>
                </a:cubicBezTo>
                <a:cubicBezTo>
                  <a:pt x="2432" y="9168"/>
                  <a:pt x="2727" y="9046"/>
                  <a:pt x="2971" y="8804"/>
                </a:cubicBezTo>
                <a:cubicBezTo>
                  <a:pt x="3213" y="8561"/>
                  <a:pt x="3334" y="8265"/>
                  <a:pt x="3334" y="7918"/>
                </a:cubicBezTo>
                <a:cubicBezTo>
                  <a:pt x="3334" y="7654"/>
                  <a:pt x="3258" y="7413"/>
                  <a:pt x="3103" y="7195"/>
                </a:cubicBezTo>
                <a:cubicBezTo>
                  <a:pt x="2948" y="6979"/>
                  <a:pt x="2748" y="6826"/>
                  <a:pt x="2501" y="6739"/>
                </a:cubicBezTo>
                <a:lnTo>
                  <a:pt x="2501" y="5418"/>
                </a:lnTo>
                <a:cubicBezTo>
                  <a:pt x="2501" y="5147"/>
                  <a:pt x="2556" y="4946"/>
                  <a:pt x="2663" y="4813"/>
                </a:cubicBezTo>
                <a:cubicBezTo>
                  <a:pt x="3236" y="5264"/>
                  <a:pt x="3877" y="5489"/>
                  <a:pt x="4584" y="5489"/>
                </a:cubicBezTo>
                <a:cubicBezTo>
                  <a:pt x="5292" y="5489"/>
                  <a:pt x="5932" y="5263"/>
                  <a:pt x="6506" y="4813"/>
                </a:cubicBezTo>
                <a:cubicBezTo>
                  <a:pt x="6614" y="4946"/>
                  <a:pt x="6668" y="5149"/>
                  <a:pt x="6668" y="5418"/>
                </a:cubicBezTo>
                <a:lnTo>
                  <a:pt x="6668" y="5834"/>
                </a:lnTo>
                <a:cubicBezTo>
                  <a:pt x="6208" y="5834"/>
                  <a:pt x="5815" y="5996"/>
                  <a:pt x="5489" y="6322"/>
                </a:cubicBezTo>
                <a:cubicBezTo>
                  <a:pt x="5163" y="6649"/>
                  <a:pt x="5001" y="7041"/>
                  <a:pt x="5001" y="7501"/>
                </a:cubicBezTo>
                <a:lnTo>
                  <a:pt x="5001" y="8080"/>
                </a:lnTo>
                <a:cubicBezTo>
                  <a:pt x="4862" y="8206"/>
                  <a:pt x="4792" y="8359"/>
                  <a:pt x="4792" y="8542"/>
                </a:cubicBezTo>
                <a:cubicBezTo>
                  <a:pt x="4792" y="8716"/>
                  <a:pt x="4852" y="8864"/>
                  <a:pt x="4974" y="8985"/>
                </a:cubicBezTo>
                <a:cubicBezTo>
                  <a:pt x="5096" y="9106"/>
                  <a:pt x="5244" y="9167"/>
                  <a:pt x="5417" y="9167"/>
                </a:cubicBezTo>
                <a:cubicBezTo>
                  <a:pt x="5590" y="9167"/>
                  <a:pt x="5738" y="9107"/>
                  <a:pt x="5859" y="8985"/>
                </a:cubicBezTo>
                <a:cubicBezTo>
                  <a:pt x="5980" y="8864"/>
                  <a:pt x="6042" y="8715"/>
                  <a:pt x="6042" y="8542"/>
                </a:cubicBezTo>
                <a:cubicBezTo>
                  <a:pt x="6042" y="8360"/>
                  <a:pt x="5972" y="8206"/>
                  <a:pt x="5833" y="8080"/>
                </a:cubicBezTo>
                <a:lnTo>
                  <a:pt x="5833" y="7501"/>
                </a:lnTo>
                <a:cubicBezTo>
                  <a:pt x="5833" y="7275"/>
                  <a:pt x="5915" y="7081"/>
                  <a:pt x="6080" y="6915"/>
                </a:cubicBezTo>
                <a:cubicBezTo>
                  <a:pt x="6244" y="6751"/>
                  <a:pt x="6440" y="6668"/>
                  <a:pt x="6667" y="6668"/>
                </a:cubicBezTo>
                <a:cubicBezTo>
                  <a:pt x="6893" y="6668"/>
                  <a:pt x="7087" y="6750"/>
                  <a:pt x="7253" y="6915"/>
                </a:cubicBezTo>
                <a:cubicBezTo>
                  <a:pt x="7417" y="7081"/>
                  <a:pt x="7500" y="7275"/>
                  <a:pt x="7500" y="7501"/>
                </a:cubicBezTo>
                <a:lnTo>
                  <a:pt x="7500" y="8080"/>
                </a:lnTo>
                <a:cubicBezTo>
                  <a:pt x="7362" y="8206"/>
                  <a:pt x="7292" y="8359"/>
                  <a:pt x="7292" y="8542"/>
                </a:cubicBezTo>
                <a:cubicBezTo>
                  <a:pt x="7292" y="8716"/>
                  <a:pt x="7352" y="8864"/>
                  <a:pt x="7474" y="8985"/>
                </a:cubicBezTo>
                <a:cubicBezTo>
                  <a:pt x="7595" y="9106"/>
                  <a:pt x="7743" y="9167"/>
                  <a:pt x="7917" y="9167"/>
                </a:cubicBezTo>
                <a:cubicBezTo>
                  <a:pt x="8090" y="9167"/>
                  <a:pt x="8238" y="9107"/>
                  <a:pt x="8359" y="8985"/>
                </a:cubicBezTo>
                <a:cubicBezTo>
                  <a:pt x="8480" y="8864"/>
                  <a:pt x="8542" y="8715"/>
                  <a:pt x="8542" y="8542"/>
                </a:cubicBezTo>
                <a:cubicBezTo>
                  <a:pt x="8542" y="8360"/>
                  <a:pt x="8472" y="8206"/>
                  <a:pt x="8333" y="8080"/>
                </a:cubicBezTo>
                <a:lnTo>
                  <a:pt x="8333" y="7501"/>
                </a:lnTo>
                <a:cubicBezTo>
                  <a:pt x="8333" y="7205"/>
                  <a:pt x="8258" y="6929"/>
                  <a:pt x="8108" y="6671"/>
                </a:cubicBezTo>
                <a:cubicBezTo>
                  <a:pt x="7959" y="6412"/>
                  <a:pt x="7754" y="6210"/>
                  <a:pt x="7499" y="6062"/>
                </a:cubicBezTo>
                <a:cubicBezTo>
                  <a:pt x="7499" y="6019"/>
                  <a:pt x="7500" y="5927"/>
                  <a:pt x="7502" y="5786"/>
                </a:cubicBezTo>
                <a:cubicBezTo>
                  <a:pt x="7504" y="5645"/>
                  <a:pt x="7504" y="5541"/>
                  <a:pt x="7502" y="5474"/>
                </a:cubicBezTo>
                <a:cubicBezTo>
                  <a:pt x="7499" y="5406"/>
                  <a:pt x="7493" y="5316"/>
                  <a:pt x="7485" y="5204"/>
                </a:cubicBezTo>
                <a:cubicBezTo>
                  <a:pt x="7477" y="5091"/>
                  <a:pt x="7462" y="4989"/>
                  <a:pt x="7440" y="4899"/>
                </a:cubicBezTo>
                <a:cubicBezTo>
                  <a:pt x="7418" y="4807"/>
                  <a:pt x="7392" y="4721"/>
                  <a:pt x="7355" y="4639"/>
                </a:cubicBezTo>
                <a:cubicBezTo>
                  <a:pt x="7652" y="4705"/>
                  <a:pt x="7912" y="4835"/>
                  <a:pt x="8137" y="5032"/>
                </a:cubicBezTo>
                <a:cubicBezTo>
                  <a:pt x="8363" y="5230"/>
                  <a:pt x="8538" y="5454"/>
                  <a:pt x="8664" y="5704"/>
                </a:cubicBezTo>
                <a:cubicBezTo>
                  <a:pt x="8790" y="5954"/>
                  <a:pt x="8893" y="6240"/>
                  <a:pt x="8974" y="6566"/>
                </a:cubicBezTo>
                <a:cubicBezTo>
                  <a:pt x="9055" y="6893"/>
                  <a:pt x="9107" y="7191"/>
                  <a:pt x="9130" y="7465"/>
                </a:cubicBezTo>
                <a:cubicBezTo>
                  <a:pt x="9155" y="7734"/>
                  <a:pt x="9165" y="8019"/>
                  <a:pt x="9166" y="8315"/>
                </a:cubicBezTo>
                <a:close/>
                <a:moveTo>
                  <a:pt x="2376" y="7624"/>
                </a:moveTo>
                <a:cubicBezTo>
                  <a:pt x="2458" y="7706"/>
                  <a:pt x="2499" y="7805"/>
                  <a:pt x="2499" y="7916"/>
                </a:cubicBezTo>
                <a:cubicBezTo>
                  <a:pt x="2499" y="8029"/>
                  <a:pt x="2458" y="8128"/>
                  <a:pt x="2376" y="8209"/>
                </a:cubicBezTo>
                <a:cubicBezTo>
                  <a:pt x="2293" y="8291"/>
                  <a:pt x="2194" y="8333"/>
                  <a:pt x="2083" y="8333"/>
                </a:cubicBezTo>
                <a:cubicBezTo>
                  <a:pt x="1972" y="8333"/>
                  <a:pt x="1872" y="8291"/>
                  <a:pt x="1791" y="8209"/>
                </a:cubicBezTo>
                <a:cubicBezTo>
                  <a:pt x="1709" y="8126"/>
                  <a:pt x="1667" y="8028"/>
                  <a:pt x="1667" y="7916"/>
                </a:cubicBezTo>
                <a:cubicBezTo>
                  <a:pt x="1667" y="7804"/>
                  <a:pt x="1708" y="7705"/>
                  <a:pt x="1791" y="7624"/>
                </a:cubicBezTo>
                <a:cubicBezTo>
                  <a:pt x="1873" y="7543"/>
                  <a:pt x="1971" y="7500"/>
                  <a:pt x="2083" y="7500"/>
                </a:cubicBezTo>
                <a:cubicBezTo>
                  <a:pt x="2197" y="7500"/>
                  <a:pt x="2293" y="7541"/>
                  <a:pt x="2376" y="7624"/>
                </a:cubicBezTo>
                <a:close/>
                <a:moveTo>
                  <a:pt x="6351" y="733"/>
                </a:moveTo>
                <a:cubicBezTo>
                  <a:pt x="6839" y="1221"/>
                  <a:pt x="7083" y="1810"/>
                  <a:pt x="7083" y="2500"/>
                </a:cubicBezTo>
                <a:cubicBezTo>
                  <a:pt x="7083" y="3190"/>
                  <a:pt x="6839" y="3779"/>
                  <a:pt x="6351" y="4268"/>
                </a:cubicBezTo>
                <a:cubicBezTo>
                  <a:pt x="5862" y="4756"/>
                  <a:pt x="5273" y="5000"/>
                  <a:pt x="4583" y="5000"/>
                </a:cubicBezTo>
                <a:cubicBezTo>
                  <a:pt x="3893" y="5000"/>
                  <a:pt x="3304" y="4756"/>
                  <a:pt x="2816" y="4268"/>
                </a:cubicBezTo>
                <a:cubicBezTo>
                  <a:pt x="2327" y="3779"/>
                  <a:pt x="2083" y="3190"/>
                  <a:pt x="2083" y="2500"/>
                </a:cubicBezTo>
                <a:cubicBezTo>
                  <a:pt x="2083" y="1810"/>
                  <a:pt x="2327" y="1221"/>
                  <a:pt x="2816" y="733"/>
                </a:cubicBezTo>
                <a:cubicBezTo>
                  <a:pt x="3304" y="244"/>
                  <a:pt x="3893" y="0"/>
                  <a:pt x="4583" y="0"/>
                </a:cubicBezTo>
                <a:cubicBezTo>
                  <a:pt x="5273" y="0"/>
                  <a:pt x="5862" y="244"/>
                  <a:pt x="6351" y="7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0" name="文本框 136"/>
          <p:cNvSpPr txBox="1"/>
          <p:nvPr/>
        </p:nvSpPr>
        <p:spPr>
          <a:xfrm>
            <a:off x="6222175" y="2274397"/>
            <a:ext cx="850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PC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1" name="iconfont-11837-5648741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6342411" y="1750208"/>
            <a:ext cx="609685" cy="468695"/>
          </a:xfrm>
          <a:custGeom>
            <a:avLst/>
            <a:gdLst>
              <a:gd name="T0" fmla="*/ 13832 w 14862"/>
              <a:gd name="T1" fmla="*/ 0 h 12800"/>
              <a:gd name="T2" fmla="*/ 1028 w 14862"/>
              <a:gd name="T3" fmla="*/ 0 h 12800"/>
              <a:gd name="T4" fmla="*/ 0 w 14862"/>
              <a:gd name="T5" fmla="*/ 1028 h 12800"/>
              <a:gd name="T6" fmla="*/ 0 w 14862"/>
              <a:gd name="T7" fmla="*/ 8716 h 12800"/>
              <a:gd name="T8" fmla="*/ 1028 w 14862"/>
              <a:gd name="T9" fmla="*/ 9743 h 12800"/>
              <a:gd name="T10" fmla="*/ 7002 w 14862"/>
              <a:gd name="T11" fmla="*/ 9743 h 12800"/>
              <a:gd name="T12" fmla="*/ 6912 w 14862"/>
              <a:gd name="T13" fmla="*/ 9816 h 12800"/>
              <a:gd name="T14" fmla="*/ 4982 w 14862"/>
              <a:gd name="T15" fmla="*/ 11743 h 12800"/>
              <a:gd name="T16" fmla="*/ 3601 w 14862"/>
              <a:gd name="T17" fmla="*/ 11743 h 12800"/>
              <a:gd name="T18" fmla="*/ 3073 w 14862"/>
              <a:gd name="T19" fmla="*/ 12272 h 12800"/>
              <a:gd name="T20" fmla="*/ 3601 w 14862"/>
              <a:gd name="T21" fmla="*/ 12800 h 12800"/>
              <a:gd name="T22" fmla="*/ 11452 w 14862"/>
              <a:gd name="T23" fmla="*/ 12800 h 12800"/>
              <a:gd name="T24" fmla="*/ 11980 w 14862"/>
              <a:gd name="T25" fmla="*/ 12272 h 12800"/>
              <a:gd name="T26" fmla="*/ 11452 w 14862"/>
              <a:gd name="T27" fmla="*/ 11743 h 12800"/>
              <a:gd name="T28" fmla="*/ 9588 w 14862"/>
              <a:gd name="T29" fmla="*/ 11743 h 12800"/>
              <a:gd name="T30" fmla="*/ 7681 w 14862"/>
              <a:gd name="T31" fmla="*/ 9834 h 12800"/>
              <a:gd name="T32" fmla="*/ 7661 w 14862"/>
              <a:gd name="T33" fmla="*/ 9812 h 12800"/>
              <a:gd name="T34" fmla="*/ 7570 w 14862"/>
              <a:gd name="T35" fmla="*/ 9739 h 12800"/>
              <a:gd name="T36" fmla="*/ 13834 w 14862"/>
              <a:gd name="T37" fmla="*/ 9739 h 12800"/>
              <a:gd name="T38" fmla="*/ 14862 w 14862"/>
              <a:gd name="T39" fmla="*/ 8712 h 12800"/>
              <a:gd name="T40" fmla="*/ 14862 w 14862"/>
              <a:gd name="T41" fmla="*/ 1028 h 12800"/>
              <a:gd name="T42" fmla="*/ 13832 w 14862"/>
              <a:gd name="T43" fmla="*/ 0 h 12800"/>
              <a:gd name="T44" fmla="*/ 13832 w 14862"/>
              <a:gd name="T45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862" h="12800">
                <a:moveTo>
                  <a:pt x="13832" y="0"/>
                </a:moveTo>
                <a:lnTo>
                  <a:pt x="1028" y="0"/>
                </a:lnTo>
                <a:cubicBezTo>
                  <a:pt x="462" y="0"/>
                  <a:pt x="0" y="462"/>
                  <a:pt x="0" y="1028"/>
                </a:cubicBezTo>
                <a:lnTo>
                  <a:pt x="0" y="8716"/>
                </a:lnTo>
                <a:cubicBezTo>
                  <a:pt x="0" y="9281"/>
                  <a:pt x="462" y="9743"/>
                  <a:pt x="1028" y="9743"/>
                </a:cubicBezTo>
                <a:lnTo>
                  <a:pt x="7002" y="9743"/>
                </a:lnTo>
                <a:cubicBezTo>
                  <a:pt x="6969" y="9764"/>
                  <a:pt x="6940" y="9789"/>
                  <a:pt x="6912" y="9816"/>
                </a:cubicBezTo>
                <a:lnTo>
                  <a:pt x="4982" y="11743"/>
                </a:lnTo>
                <a:lnTo>
                  <a:pt x="3601" y="11743"/>
                </a:lnTo>
                <a:cubicBezTo>
                  <a:pt x="3310" y="11743"/>
                  <a:pt x="3073" y="11981"/>
                  <a:pt x="3073" y="12272"/>
                </a:cubicBezTo>
                <a:cubicBezTo>
                  <a:pt x="3073" y="12563"/>
                  <a:pt x="3310" y="12800"/>
                  <a:pt x="3601" y="12800"/>
                </a:cubicBezTo>
                <a:lnTo>
                  <a:pt x="11452" y="12800"/>
                </a:lnTo>
                <a:cubicBezTo>
                  <a:pt x="11743" y="12800"/>
                  <a:pt x="11980" y="12563"/>
                  <a:pt x="11980" y="12272"/>
                </a:cubicBezTo>
                <a:cubicBezTo>
                  <a:pt x="11980" y="11981"/>
                  <a:pt x="11743" y="11743"/>
                  <a:pt x="11452" y="11743"/>
                </a:cubicBezTo>
                <a:lnTo>
                  <a:pt x="9588" y="11743"/>
                </a:lnTo>
                <a:lnTo>
                  <a:pt x="7681" y="9834"/>
                </a:lnTo>
                <a:cubicBezTo>
                  <a:pt x="7675" y="9826"/>
                  <a:pt x="7669" y="9820"/>
                  <a:pt x="7661" y="9812"/>
                </a:cubicBezTo>
                <a:cubicBezTo>
                  <a:pt x="7632" y="9783"/>
                  <a:pt x="7603" y="9758"/>
                  <a:pt x="7570" y="9739"/>
                </a:cubicBezTo>
                <a:lnTo>
                  <a:pt x="13834" y="9739"/>
                </a:lnTo>
                <a:cubicBezTo>
                  <a:pt x="14399" y="9739"/>
                  <a:pt x="14862" y="9277"/>
                  <a:pt x="14862" y="8712"/>
                </a:cubicBezTo>
                <a:lnTo>
                  <a:pt x="14862" y="1028"/>
                </a:lnTo>
                <a:cubicBezTo>
                  <a:pt x="14859" y="462"/>
                  <a:pt x="14397" y="0"/>
                  <a:pt x="13832" y="0"/>
                </a:cubicBezTo>
                <a:close/>
                <a:moveTo>
                  <a:pt x="13832" y="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2" name="iconfont-11253-5321642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6524987" y="1804623"/>
            <a:ext cx="244532" cy="216626"/>
          </a:xfrm>
          <a:custGeom>
            <a:avLst/>
            <a:gdLst>
              <a:gd name="T0" fmla="*/ 9846 w 10079"/>
              <a:gd name="T1" fmla="*/ 4020 h 9905"/>
              <a:gd name="T2" fmla="*/ 9293 w 10079"/>
              <a:gd name="T3" fmla="*/ 4195 h 9905"/>
              <a:gd name="T4" fmla="*/ 8914 w 10079"/>
              <a:gd name="T5" fmla="*/ 4020 h 9905"/>
              <a:gd name="T6" fmla="*/ 9089 w 10079"/>
              <a:gd name="T7" fmla="*/ 3642 h 9905"/>
              <a:gd name="T8" fmla="*/ 9643 w 10079"/>
              <a:gd name="T9" fmla="*/ 3467 h 9905"/>
              <a:gd name="T10" fmla="*/ 10021 w 10079"/>
              <a:gd name="T11" fmla="*/ 3642 h 9905"/>
              <a:gd name="T12" fmla="*/ 9846 w 10079"/>
              <a:gd name="T13" fmla="*/ 4020 h 9905"/>
              <a:gd name="T14" fmla="*/ 990 w 10079"/>
              <a:gd name="T15" fmla="*/ 3583 h 9905"/>
              <a:gd name="T16" fmla="*/ 1165 w 10079"/>
              <a:gd name="T17" fmla="*/ 3962 h 9905"/>
              <a:gd name="T18" fmla="*/ 786 w 10079"/>
              <a:gd name="T19" fmla="*/ 4137 h 9905"/>
              <a:gd name="T20" fmla="*/ 233 w 10079"/>
              <a:gd name="T21" fmla="*/ 3962 h 9905"/>
              <a:gd name="T22" fmla="*/ 58 w 10079"/>
              <a:gd name="T23" fmla="*/ 3583 h 9905"/>
              <a:gd name="T24" fmla="*/ 436 w 10079"/>
              <a:gd name="T25" fmla="*/ 3408 h 9905"/>
              <a:gd name="T26" fmla="*/ 990 w 10079"/>
              <a:gd name="T27" fmla="*/ 3583 h 9905"/>
              <a:gd name="T28" fmla="*/ 7719 w 10079"/>
              <a:gd name="T29" fmla="*/ 1078 h 9905"/>
              <a:gd name="T30" fmla="*/ 8126 w 10079"/>
              <a:gd name="T31" fmla="*/ 1019 h 9905"/>
              <a:gd name="T32" fmla="*/ 8185 w 10079"/>
              <a:gd name="T33" fmla="*/ 1427 h 9905"/>
              <a:gd name="T34" fmla="*/ 7835 w 10079"/>
              <a:gd name="T35" fmla="*/ 1893 h 9905"/>
              <a:gd name="T36" fmla="*/ 7428 w 10079"/>
              <a:gd name="T37" fmla="*/ 1952 h 9905"/>
              <a:gd name="T38" fmla="*/ 7369 w 10079"/>
              <a:gd name="T39" fmla="*/ 1544 h 9905"/>
              <a:gd name="T40" fmla="*/ 7719 w 10079"/>
              <a:gd name="T41" fmla="*/ 1078 h 9905"/>
              <a:gd name="T42" fmla="*/ 2271 w 10079"/>
              <a:gd name="T43" fmla="*/ 1864 h 9905"/>
              <a:gd name="T44" fmla="*/ 1921 w 10079"/>
              <a:gd name="T45" fmla="*/ 1369 h 9905"/>
              <a:gd name="T46" fmla="*/ 1980 w 10079"/>
              <a:gd name="T47" fmla="*/ 962 h 9905"/>
              <a:gd name="T48" fmla="*/ 2387 w 10079"/>
              <a:gd name="T49" fmla="*/ 1049 h 9905"/>
              <a:gd name="T50" fmla="*/ 2737 w 10079"/>
              <a:gd name="T51" fmla="*/ 1515 h 9905"/>
              <a:gd name="T52" fmla="*/ 2679 w 10079"/>
              <a:gd name="T53" fmla="*/ 1923 h 9905"/>
              <a:gd name="T54" fmla="*/ 2271 w 10079"/>
              <a:gd name="T55" fmla="*/ 1864 h 9905"/>
              <a:gd name="T56" fmla="*/ 4776 w 10079"/>
              <a:gd name="T57" fmla="*/ 874 h 9905"/>
              <a:gd name="T58" fmla="*/ 4776 w 10079"/>
              <a:gd name="T59" fmla="*/ 292 h 9905"/>
              <a:gd name="T60" fmla="*/ 5067 w 10079"/>
              <a:gd name="T61" fmla="*/ 0 h 9905"/>
              <a:gd name="T62" fmla="*/ 5359 w 10079"/>
              <a:gd name="T63" fmla="*/ 292 h 9905"/>
              <a:gd name="T64" fmla="*/ 5359 w 10079"/>
              <a:gd name="T65" fmla="*/ 874 h 9905"/>
              <a:gd name="T66" fmla="*/ 5067 w 10079"/>
              <a:gd name="T67" fmla="*/ 1165 h 9905"/>
              <a:gd name="T68" fmla="*/ 4776 w 10079"/>
              <a:gd name="T69" fmla="*/ 874 h 9905"/>
              <a:gd name="T70" fmla="*/ 7981 w 10079"/>
              <a:gd name="T71" fmla="*/ 5244 h 9905"/>
              <a:gd name="T72" fmla="*/ 7981 w 10079"/>
              <a:gd name="T73" fmla="*/ 8158 h 9905"/>
              <a:gd name="T74" fmla="*/ 2155 w 10079"/>
              <a:gd name="T75" fmla="*/ 8158 h 9905"/>
              <a:gd name="T76" fmla="*/ 2155 w 10079"/>
              <a:gd name="T77" fmla="*/ 5244 h 9905"/>
              <a:gd name="T78" fmla="*/ 5069 w 10079"/>
              <a:gd name="T79" fmla="*/ 2330 h 9905"/>
              <a:gd name="T80" fmla="*/ 7981 w 10079"/>
              <a:gd name="T81" fmla="*/ 5244 h 9905"/>
              <a:gd name="T82" fmla="*/ 1573 w 10079"/>
              <a:gd name="T83" fmla="*/ 9323 h 9905"/>
              <a:gd name="T84" fmla="*/ 1573 w 10079"/>
              <a:gd name="T85" fmla="*/ 8740 h 9905"/>
              <a:gd name="T86" fmla="*/ 8564 w 10079"/>
              <a:gd name="T87" fmla="*/ 8740 h 9905"/>
              <a:gd name="T88" fmla="*/ 8564 w 10079"/>
              <a:gd name="T89" fmla="*/ 9323 h 9905"/>
              <a:gd name="T90" fmla="*/ 7981 w 10079"/>
              <a:gd name="T91" fmla="*/ 9905 h 9905"/>
              <a:gd name="T92" fmla="*/ 2155 w 10079"/>
              <a:gd name="T93" fmla="*/ 9905 h 9905"/>
              <a:gd name="T94" fmla="*/ 1573 w 10079"/>
              <a:gd name="T95" fmla="*/ 9323 h 9905"/>
              <a:gd name="T96" fmla="*/ 1573 w 10079"/>
              <a:gd name="T97" fmla="*/ 9323 h 9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079" h="9905">
                <a:moveTo>
                  <a:pt x="9846" y="4020"/>
                </a:moveTo>
                <a:lnTo>
                  <a:pt x="9293" y="4195"/>
                </a:lnTo>
                <a:cubicBezTo>
                  <a:pt x="9146" y="4254"/>
                  <a:pt x="8973" y="4167"/>
                  <a:pt x="8914" y="4020"/>
                </a:cubicBezTo>
                <a:cubicBezTo>
                  <a:pt x="8855" y="3874"/>
                  <a:pt x="8943" y="3700"/>
                  <a:pt x="9089" y="3642"/>
                </a:cubicBezTo>
                <a:lnTo>
                  <a:pt x="9643" y="3467"/>
                </a:lnTo>
                <a:cubicBezTo>
                  <a:pt x="9789" y="3408"/>
                  <a:pt x="9963" y="3495"/>
                  <a:pt x="10021" y="3642"/>
                </a:cubicBezTo>
                <a:cubicBezTo>
                  <a:pt x="10079" y="3817"/>
                  <a:pt x="9991" y="3992"/>
                  <a:pt x="9846" y="4020"/>
                </a:cubicBezTo>
                <a:close/>
                <a:moveTo>
                  <a:pt x="990" y="3583"/>
                </a:moveTo>
                <a:cubicBezTo>
                  <a:pt x="1136" y="3642"/>
                  <a:pt x="1223" y="3787"/>
                  <a:pt x="1165" y="3962"/>
                </a:cubicBezTo>
                <a:cubicBezTo>
                  <a:pt x="1106" y="4078"/>
                  <a:pt x="961" y="4165"/>
                  <a:pt x="786" y="4137"/>
                </a:cubicBezTo>
                <a:lnTo>
                  <a:pt x="233" y="3962"/>
                </a:lnTo>
                <a:cubicBezTo>
                  <a:pt x="86" y="3903"/>
                  <a:pt x="0" y="3758"/>
                  <a:pt x="58" y="3583"/>
                </a:cubicBezTo>
                <a:cubicBezTo>
                  <a:pt x="116" y="3437"/>
                  <a:pt x="261" y="3350"/>
                  <a:pt x="436" y="3408"/>
                </a:cubicBezTo>
                <a:lnTo>
                  <a:pt x="990" y="3583"/>
                </a:lnTo>
                <a:close/>
                <a:moveTo>
                  <a:pt x="7719" y="1078"/>
                </a:moveTo>
                <a:cubicBezTo>
                  <a:pt x="7806" y="962"/>
                  <a:pt x="7981" y="932"/>
                  <a:pt x="8126" y="1019"/>
                </a:cubicBezTo>
                <a:cubicBezTo>
                  <a:pt x="8243" y="1107"/>
                  <a:pt x="8271" y="1282"/>
                  <a:pt x="8185" y="1427"/>
                </a:cubicBezTo>
                <a:lnTo>
                  <a:pt x="7835" y="1893"/>
                </a:lnTo>
                <a:cubicBezTo>
                  <a:pt x="7748" y="2009"/>
                  <a:pt x="7573" y="2039"/>
                  <a:pt x="7428" y="1952"/>
                </a:cubicBezTo>
                <a:cubicBezTo>
                  <a:pt x="7311" y="1864"/>
                  <a:pt x="7283" y="1660"/>
                  <a:pt x="7369" y="1544"/>
                </a:cubicBezTo>
                <a:lnTo>
                  <a:pt x="7719" y="1078"/>
                </a:lnTo>
                <a:close/>
                <a:moveTo>
                  <a:pt x="2271" y="1864"/>
                </a:moveTo>
                <a:lnTo>
                  <a:pt x="1921" y="1369"/>
                </a:lnTo>
                <a:cubicBezTo>
                  <a:pt x="1834" y="1253"/>
                  <a:pt x="1862" y="1078"/>
                  <a:pt x="1980" y="962"/>
                </a:cubicBezTo>
                <a:cubicBezTo>
                  <a:pt x="2126" y="874"/>
                  <a:pt x="2300" y="903"/>
                  <a:pt x="2387" y="1049"/>
                </a:cubicBezTo>
                <a:lnTo>
                  <a:pt x="2737" y="1515"/>
                </a:lnTo>
                <a:cubicBezTo>
                  <a:pt x="2825" y="1632"/>
                  <a:pt x="2796" y="1835"/>
                  <a:pt x="2679" y="1923"/>
                </a:cubicBezTo>
                <a:cubicBezTo>
                  <a:pt x="2534" y="2010"/>
                  <a:pt x="2359" y="1982"/>
                  <a:pt x="2271" y="1864"/>
                </a:cubicBezTo>
                <a:close/>
                <a:moveTo>
                  <a:pt x="4776" y="874"/>
                </a:moveTo>
                <a:lnTo>
                  <a:pt x="4776" y="292"/>
                </a:lnTo>
                <a:cubicBezTo>
                  <a:pt x="4776" y="117"/>
                  <a:pt x="4893" y="0"/>
                  <a:pt x="5067" y="0"/>
                </a:cubicBezTo>
                <a:cubicBezTo>
                  <a:pt x="5242" y="0"/>
                  <a:pt x="5359" y="117"/>
                  <a:pt x="5359" y="292"/>
                </a:cubicBezTo>
                <a:lnTo>
                  <a:pt x="5359" y="874"/>
                </a:lnTo>
                <a:cubicBezTo>
                  <a:pt x="5359" y="1049"/>
                  <a:pt x="5242" y="1165"/>
                  <a:pt x="5067" y="1165"/>
                </a:cubicBezTo>
                <a:cubicBezTo>
                  <a:pt x="4894" y="1165"/>
                  <a:pt x="4776" y="1049"/>
                  <a:pt x="4776" y="874"/>
                </a:cubicBezTo>
                <a:close/>
                <a:moveTo>
                  <a:pt x="7981" y="5244"/>
                </a:moveTo>
                <a:lnTo>
                  <a:pt x="7981" y="8158"/>
                </a:lnTo>
                <a:lnTo>
                  <a:pt x="2155" y="8158"/>
                </a:lnTo>
                <a:lnTo>
                  <a:pt x="2155" y="5244"/>
                </a:lnTo>
                <a:cubicBezTo>
                  <a:pt x="2155" y="3642"/>
                  <a:pt x="3466" y="2330"/>
                  <a:pt x="5069" y="2330"/>
                </a:cubicBezTo>
                <a:cubicBezTo>
                  <a:pt x="6670" y="2330"/>
                  <a:pt x="7981" y="3642"/>
                  <a:pt x="7981" y="5244"/>
                </a:cubicBezTo>
                <a:close/>
                <a:moveTo>
                  <a:pt x="1573" y="9323"/>
                </a:moveTo>
                <a:lnTo>
                  <a:pt x="1573" y="8740"/>
                </a:lnTo>
                <a:lnTo>
                  <a:pt x="8564" y="8740"/>
                </a:lnTo>
                <a:lnTo>
                  <a:pt x="8564" y="9323"/>
                </a:lnTo>
                <a:cubicBezTo>
                  <a:pt x="8564" y="9643"/>
                  <a:pt x="8301" y="9905"/>
                  <a:pt x="7981" y="9905"/>
                </a:cubicBezTo>
                <a:lnTo>
                  <a:pt x="2155" y="9905"/>
                </a:lnTo>
                <a:cubicBezTo>
                  <a:pt x="1835" y="9905"/>
                  <a:pt x="1573" y="9643"/>
                  <a:pt x="1573" y="9323"/>
                </a:cubicBezTo>
                <a:close/>
                <a:moveTo>
                  <a:pt x="1573" y="9323"/>
                </a:move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3" name="iconfont-10187-1761437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8588112" y="1705126"/>
            <a:ext cx="609685" cy="558859"/>
          </a:xfrm>
          <a:custGeom>
            <a:avLst/>
            <a:gdLst>
              <a:gd name="T0" fmla="*/ 6720 w 11520"/>
              <a:gd name="T1" fmla="*/ 4480 h 10560"/>
              <a:gd name="T2" fmla="*/ 7680 w 11520"/>
              <a:gd name="T3" fmla="*/ 4800 h 10560"/>
              <a:gd name="T4" fmla="*/ 8000 w 11520"/>
              <a:gd name="T5" fmla="*/ 5760 h 10560"/>
              <a:gd name="T6" fmla="*/ 8320 w 11520"/>
              <a:gd name="T7" fmla="*/ 4800 h 10560"/>
              <a:gd name="T8" fmla="*/ 9280 w 11520"/>
              <a:gd name="T9" fmla="*/ 4480 h 10560"/>
              <a:gd name="T10" fmla="*/ 8320 w 11520"/>
              <a:gd name="T11" fmla="*/ 4160 h 10560"/>
              <a:gd name="T12" fmla="*/ 8000 w 11520"/>
              <a:gd name="T13" fmla="*/ 3200 h 10560"/>
              <a:gd name="T14" fmla="*/ 7680 w 11520"/>
              <a:gd name="T15" fmla="*/ 4160 h 10560"/>
              <a:gd name="T16" fmla="*/ 8640 w 11520"/>
              <a:gd name="T17" fmla="*/ 8960 h 10560"/>
              <a:gd name="T18" fmla="*/ 8640 w 11520"/>
              <a:gd name="T19" fmla="*/ 9280 h 10560"/>
              <a:gd name="T20" fmla="*/ 8640 w 11520"/>
              <a:gd name="T21" fmla="*/ 8640 h 10560"/>
              <a:gd name="T22" fmla="*/ 10880 w 11520"/>
              <a:gd name="T23" fmla="*/ 1280 h 10560"/>
              <a:gd name="T24" fmla="*/ 7040 w 11520"/>
              <a:gd name="T25" fmla="*/ 1120 h 10560"/>
              <a:gd name="T26" fmla="*/ 4800 w 11520"/>
              <a:gd name="T27" fmla="*/ 1120 h 10560"/>
              <a:gd name="T28" fmla="*/ 4032 w 11520"/>
              <a:gd name="T29" fmla="*/ 1280 h 10560"/>
              <a:gd name="T30" fmla="*/ 1696 w 11520"/>
              <a:gd name="T31" fmla="*/ 5184 h 10560"/>
              <a:gd name="T32" fmla="*/ 0 w 11520"/>
              <a:gd name="T33" fmla="*/ 6304 h 10560"/>
              <a:gd name="T34" fmla="*/ 480 w 11520"/>
              <a:gd name="T35" fmla="*/ 9280 h 10560"/>
              <a:gd name="T36" fmla="*/ 3520 w 11520"/>
              <a:gd name="T37" fmla="*/ 10560 h 10560"/>
              <a:gd name="T38" fmla="*/ 7072 w 11520"/>
              <a:gd name="T39" fmla="*/ 9280 h 10560"/>
              <a:gd name="T40" fmla="*/ 10208 w 11520"/>
              <a:gd name="T41" fmla="*/ 9280 h 10560"/>
              <a:gd name="T42" fmla="*/ 11520 w 11520"/>
              <a:gd name="T43" fmla="*/ 8800 h 10560"/>
              <a:gd name="T44" fmla="*/ 10880 w 11520"/>
              <a:gd name="T45" fmla="*/ 1280 h 10560"/>
              <a:gd name="T46" fmla="*/ 5920 w 11520"/>
              <a:gd name="T47" fmla="*/ 640 h 10560"/>
              <a:gd name="T48" fmla="*/ 6400 w 11520"/>
              <a:gd name="T49" fmla="*/ 1280 h 10560"/>
              <a:gd name="T50" fmla="*/ 5440 w 11520"/>
              <a:gd name="T51" fmla="*/ 1120 h 10560"/>
              <a:gd name="T52" fmla="*/ 4800 w 11520"/>
              <a:gd name="T53" fmla="*/ 1920 h 10560"/>
              <a:gd name="T54" fmla="*/ 2432 w 11520"/>
              <a:gd name="T55" fmla="*/ 5120 h 10560"/>
              <a:gd name="T56" fmla="*/ 3520 w 11520"/>
              <a:gd name="T57" fmla="*/ 9920 h 10560"/>
              <a:gd name="T58" fmla="*/ 3520 w 11520"/>
              <a:gd name="T59" fmla="*/ 8000 h 10560"/>
              <a:gd name="T60" fmla="*/ 3520 w 11520"/>
              <a:gd name="T61" fmla="*/ 9920 h 10560"/>
              <a:gd name="T62" fmla="*/ 7680 w 11520"/>
              <a:gd name="T63" fmla="*/ 8960 h 10560"/>
              <a:gd name="T64" fmla="*/ 9600 w 11520"/>
              <a:gd name="T65" fmla="*/ 8960 h 10560"/>
              <a:gd name="T66" fmla="*/ 10880 w 11520"/>
              <a:gd name="T67" fmla="*/ 8640 h 10560"/>
              <a:gd name="T68" fmla="*/ 8640 w 11520"/>
              <a:gd name="T69" fmla="*/ 7360 h 10560"/>
              <a:gd name="T70" fmla="*/ 5088 w 11520"/>
              <a:gd name="T71" fmla="*/ 8640 h 10560"/>
              <a:gd name="T72" fmla="*/ 1952 w 11520"/>
              <a:gd name="T73" fmla="*/ 8640 h 10560"/>
              <a:gd name="T74" fmla="*/ 640 w 11520"/>
              <a:gd name="T75" fmla="*/ 7360 h 10560"/>
              <a:gd name="T76" fmla="*/ 1600 w 11520"/>
              <a:gd name="T77" fmla="*/ 7040 h 10560"/>
              <a:gd name="T78" fmla="*/ 640 w 11520"/>
              <a:gd name="T79" fmla="*/ 6720 h 10560"/>
              <a:gd name="T80" fmla="*/ 1984 w 11520"/>
              <a:gd name="T81" fmla="*/ 5760 h 10560"/>
              <a:gd name="T82" fmla="*/ 5440 w 11520"/>
              <a:gd name="T83" fmla="*/ 5280 h 10560"/>
              <a:gd name="T84" fmla="*/ 10880 w 11520"/>
              <a:gd name="T85" fmla="*/ 1920 h 10560"/>
              <a:gd name="T86" fmla="*/ 3520 w 11520"/>
              <a:gd name="T87" fmla="*/ 8960 h 10560"/>
              <a:gd name="T88" fmla="*/ 3520 w 11520"/>
              <a:gd name="T89" fmla="*/ 9280 h 10560"/>
              <a:gd name="T90" fmla="*/ 3520 w 11520"/>
              <a:gd name="T91" fmla="*/ 8640 h 10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520" h="10560">
                <a:moveTo>
                  <a:pt x="7040" y="4160"/>
                </a:moveTo>
                <a:cubicBezTo>
                  <a:pt x="6880" y="4160"/>
                  <a:pt x="6720" y="4288"/>
                  <a:pt x="6720" y="4480"/>
                </a:cubicBezTo>
                <a:cubicBezTo>
                  <a:pt x="6720" y="4640"/>
                  <a:pt x="6880" y="4800"/>
                  <a:pt x="7040" y="4800"/>
                </a:cubicBezTo>
                <a:lnTo>
                  <a:pt x="7680" y="4800"/>
                </a:lnTo>
                <a:lnTo>
                  <a:pt x="7680" y="5440"/>
                </a:lnTo>
                <a:cubicBezTo>
                  <a:pt x="7680" y="5600"/>
                  <a:pt x="7840" y="5760"/>
                  <a:pt x="8000" y="5760"/>
                </a:cubicBezTo>
                <a:cubicBezTo>
                  <a:pt x="8160" y="5760"/>
                  <a:pt x="8320" y="5600"/>
                  <a:pt x="8320" y="5440"/>
                </a:cubicBezTo>
                <a:lnTo>
                  <a:pt x="8320" y="4800"/>
                </a:lnTo>
                <a:lnTo>
                  <a:pt x="8960" y="4800"/>
                </a:lnTo>
                <a:cubicBezTo>
                  <a:pt x="9120" y="4800"/>
                  <a:pt x="9280" y="4640"/>
                  <a:pt x="9280" y="4480"/>
                </a:cubicBezTo>
                <a:cubicBezTo>
                  <a:pt x="9280" y="4288"/>
                  <a:pt x="9120" y="4160"/>
                  <a:pt x="8960" y="4160"/>
                </a:cubicBezTo>
                <a:lnTo>
                  <a:pt x="8320" y="4160"/>
                </a:lnTo>
                <a:lnTo>
                  <a:pt x="8320" y="3520"/>
                </a:lnTo>
                <a:cubicBezTo>
                  <a:pt x="8320" y="3360"/>
                  <a:pt x="8160" y="3200"/>
                  <a:pt x="8000" y="3200"/>
                </a:cubicBezTo>
                <a:cubicBezTo>
                  <a:pt x="7840" y="3200"/>
                  <a:pt x="7680" y="3360"/>
                  <a:pt x="7680" y="3520"/>
                </a:cubicBezTo>
                <a:lnTo>
                  <a:pt x="7680" y="4160"/>
                </a:lnTo>
                <a:lnTo>
                  <a:pt x="7040" y="4160"/>
                </a:lnTo>
                <a:close/>
                <a:moveTo>
                  <a:pt x="8640" y="8960"/>
                </a:moveTo>
                <a:close/>
                <a:moveTo>
                  <a:pt x="8320" y="8960"/>
                </a:moveTo>
                <a:cubicBezTo>
                  <a:pt x="8320" y="9137"/>
                  <a:pt x="8463" y="9280"/>
                  <a:pt x="8640" y="9280"/>
                </a:cubicBezTo>
                <a:cubicBezTo>
                  <a:pt x="8817" y="9280"/>
                  <a:pt x="8960" y="9137"/>
                  <a:pt x="8960" y="8960"/>
                </a:cubicBezTo>
                <a:cubicBezTo>
                  <a:pt x="8960" y="8783"/>
                  <a:pt x="8817" y="8640"/>
                  <a:pt x="8640" y="8640"/>
                </a:cubicBezTo>
                <a:cubicBezTo>
                  <a:pt x="8463" y="8640"/>
                  <a:pt x="8320" y="8783"/>
                  <a:pt x="8320" y="8960"/>
                </a:cubicBezTo>
                <a:close/>
                <a:moveTo>
                  <a:pt x="10880" y="1280"/>
                </a:moveTo>
                <a:lnTo>
                  <a:pt x="7040" y="1280"/>
                </a:lnTo>
                <a:lnTo>
                  <a:pt x="7040" y="1120"/>
                </a:lnTo>
                <a:cubicBezTo>
                  <a:pt x="7040" y="512"/>
                  <a:pt x="6528" y="0"/>
                  <a:pt x="5920" y="0"/>
                </a:cubicBezTo>
                <a:cubicBezTo>
                  <a:pt x="5312" y="0"/>
                  <a:pt x="4800" y="512"/>
                  <a:pt x="4800" y="1120"/>
                </a:cubicBezTo>
                <a:lnTo>
                  <a:pt x="4800" y="1280"/>
                </a:lnTo>
                <a:lnTo>
                  <a:pt x="4032" y="1280"/>
                </a:lnTo>
                <a:cubicBezTo>
                  <a:pt x="3808" y="1280"/>
                  <a:pt x="3584" y="1408"/>
                  <a:pt x="3456" y="1632"/>
                </a:cubicBezTo>
                <a:lnTo>
                  <a:pt x="1696" y="5184"/>
                </a:lnTo>
                <a:lnTo>
                  <a:pt x="416" y="5696"/>
                </a:lnTo>
                <a:cubicBezTo>
                  <a:pt x="160" y="5792"/>
                  <a:pt x="0" y="6016"/>
                  <a:pt x="0" y="6304"/>
                </a:cubicBezTo>
                <a:lnTo>
                  <a:pt x="0" y="8800"/>
                </a:lnTo>
                <a:cubicBezTo>
                  <a:pt x="0" y="9056"/>
                  <a:pt x="224" y="9280"/>
                  <a:pt x="480" y="9280"/>
                </a:cubicBezTo>
                <a:lnTo>
                  <a:pt x="1952" y="9280"/>
                </a:lnTo>
                <a:cubicBezTo>
                  <a:pt x="2112" y="10016"/>
                  <a:pt x="2752" y="10560"/>
                  <a:pt x="3520" y="10560"/>
                </a:cubicBezTo>
                <a:cubicBezTo>
                  <a:pt x="4288" y="10560"/>
                  <a:pt x="4928" y="10016"/>
                  <a:pt x="5088" y="9280"/>
                </a:cubicBezTo>
                <a:lnTo>
                  <a:pt x="7072" y="9280"/>
                </a:lnTo>
                <a:cubicBezTo>
                  <a:pt x="7232" y="10016"/>
                  <a:pt x="7872" y="10560"/>
                  <a:pt x="8640" y="10560"/>
                </a:cubicBezTo>
                <a:cubicBezTo>
                  <a:pt x="9408" y="10560"/>
                  <a:pt x="10048" y="10016"/>
                  <a:pt x="10208" y="9280"/>
                </a:cubicBezTo>
                <a:lnTo>
                  <a:pt x="11040" y="9280"/>
                </a:lnTo>
                <a:cubicBezTo>
                  <a:pt x="11296" y="9280"/>
                  <a:pt x="11520" y="9056"/>
                  <a:pt x="11520" y="8800"/>
                </a:cubicBezTo>
                <a:lnTo>
                  <a:pt x="11520" y="1920"/>
                </a:lnTo>
                <a:cubicBezTo>
                  <a:pt x="11520" y="1568"/>
                  <a:pt x="11232" y="1280"/>
                  <a:pt x="10880" y="1280"/>
                </a:cubicBezTo>
                <a:close/>
                <a:moveTo>
                  <a:pt x="5440" y="1120"/>
                </a:moveTo>
                <a:cubicBezTo>
                  <a:pt x="5440" y="864"/>
                  <a:pt x="5664" y="640"/>
                  <a:pt x="5920" y="640"/>
                </a:cubicBezTo>
                <a:cubicBezTo>
                  <a:pt x="6176" y="640"/>
                  <a:pt x="6400" y="864"/>
                  <a:pt x="6400" y="1120"/>
                </a:cubicBezTo>
                <a:lnTo>
                  <a:pt x="6400" y="1280"/>
                </a:lnTo>
                <a:lnTo>
                  <a:pt x="5440" y="1280"/>
                </a:lnTo>
                <a:lnTo>
                  <a:pt x="5440" y="1120"/>
                </a:lnTo>
                <a:close/>
                <a:moveTo>
                  <a:pt x="4032" y="1920"/>
                </a:moveTo>
                <a:lnTo>
                  <a:pt x="4800" y="1920"/>
                </a:lnTo>
                <a:lnTo>
                  <a:pt x="4800" y="5120"/>
                </a:lnTo>
                <a:lnTo>
                  <a:pt x="2432" y="5120"/>
                </a:lnTo>
                <a:lnTo>
                  <a:pt x="4032" y="1920"/>
                </a:lnTo>
                <a:close/>
                <a:moveTo>
                  <a:pt x="3520" y="9920"/>
                </a:moveTo>
                <a:cubicBezTo>
                  <a:pt x="2976" y="9920"/>
                  <a:pt x="2560" y="9504"/>
                  <a:pt x="2560" y="8960"/>
                </a:cubicBezTo>
                <a:cubicBezTo>
                  <a:pt x="2560" y="8416"/>
                  <a:pt x="2976" y="8000"/>
                  <a:pt x="3520" y="8000"/>
                </a:cubicBezTo>
                <a:cubicBezTo>
                  <a:pt x="4064" y="8000"/>
                  <a:pt x="4480" y="8416"/>
                  <a:pt x="4480" y="8960"/>
                </a:cubicBezTo>
                <a:cubicBezTo>
                  <a:pt x="4480" y="9504"/>
                  <a:pt x="4064" y="9920"/>
                  <a:pt x="3520" y="9920"/>
                </a:cubicBezTo>
                <a:close/>
                <a:moveTo>
                  <a:pt x="8640" y="9920"/>
                </a:moveTo>
                <a:cubicBezTo>
                  <a:pt x="8096" y="9920"/>
                  <a:pt x="7680" y="9504"/>
                  <a:pt x="7680" y="8960"/>
                </a:cubicBezTo>
                <a:cubicBezTo>
                  <a:pt x="7680" y="8416"/>
                  <a:pt x="8096" y="8000"/>
                  <a:pt x="8640" y="8000"/>
                </a:cubicBezTo>
                <a:cubicBezTo>
                  <a:pt x="9184" y="8000"/>
                  <a:pt x="9600" y="8416"/>
                  <a:pt x="9600" y="8960"/>
                </a:cubicBezTo>
                <a:cubicBezTo>
                  <a:pt x="9600" y="9504"/>
                  <a:pt x="9184" y="9920"/>
                  <a:pt x="8640" y="9920"/>
                </a:cubicBezTo>
                <a:close/>
                <a:moveTo>
                  <a:pt x="10880" y="8640"/>
                </a:moveTo>
                <a:lnTo>
                  <a:pt x="10208" y="8640"/>
                </a:lnTo>
                <a:cubicBezTo>
                  <a:pt x="10048" y="7904"/>
                  <a:pt x="9408" y="7360"/>
                  <a:pt x="8640" y="7360"/>
                </a:cubicBezTo>
                <a:cubicBezTo>
                  <a:pt x="7872" y="7360"/>
                  <a:pt x="7232" y="7904"/>
                  <a:pt x="7072" y="8640"/>
                </a:cubicBezTo>
                <a:lnTo>
                  <a:pt x="5088" y="8640"/>
                </a:lnTo>
                <a:cubicBezTo>
                  <a:pt x="4928" y="7904"/>
                  <a:pt x="4288" y="7360"/>
                  <a:pt x="3520" y="7360"/>
                </a:cubicBezTo>
                <a:cubicBezTo>
                  <a:pt x="2752" y="7360"/>
                  <a:pt x="2112" y="7904"/>
                  <a:pt x="1952" y="8640"/>
                </a:cubicBezTo>
                <a:lnTo>
                  <a:pt x="640" y="8640"/>
                </a:lnTo>
                <a:lnTo>
                  <a:pt x="640" y="7360"/>
                </a:lnTo>
                <a:lnTo>
                  <a:pt x="1280" y="7360"/>
                </a:lnTo>
                <a:cubicBezTo>
                  <a:pt x="1440" y="7360"/>
                  <a:pt x="1600" y="7200"/>
                  <a:pt x="1600" y="7040"/>
                </a:cubicBezTo>
                <a:cubicBezTo>
                  <a:pt x="1600" y="6880"/>
                  <a:pt x="1440" y="6720"/>
                  <a:pt x="1280" y="6720"/>
                </a:cubicBezTo>
                <a:lnTo>
                  <a:pt x="640" y="6720"/>
                </a:lnTo>
                <a:lnTo>
                  <a:pt x="640" y="6304"/>
                </a:lnTo>
                <a:lnTo>
                  <a:pt x="1984" y="5760"/>
                </a:lnTo>
                <a:lnTo>
                  <a:pt x="4960" y="5760"/>
                </a:lnTo>
                <a:cubicBezTo>
                  <a:pt x="5216" y="5760"/>
                  <a:pt x="5440" y="5536"/>
                  <a:pt x="5440" y="5280"/>
                </a:cubicBezTo>
                <a:lnTo>
                  <a:pt x="5440" y="1920"/>
                </a:lnTo>
                <a:lnTo>
                  <a:pt x="10880" y="1920"/>
                </a:lnTo>
                <a:lnTo>
                  <a:pt x="10880" y="8640"/>
                </a:lnTo>
                <a:close/>
                <a:moveTo>
                  <a:pt x="3520" y="8960"/>
                </a:moveTo>
                <a:close/>
                <a:moveTo>
                  <a:pt x="3200" y="8960"/>
                </a:moveTo>
                <a:cubicBezTo>
                  <a:pt x="3200" y="9137"/>
                  <a:pt x="3343" y="9280"/>
                  <a:pt x="3520" y="9280"/>
                </a:cubicBezTo>
                <a:cubicBezTo>
                  <a:pt x="3697" y="9280"/>
                  <a:pt x="3840" y="9137"/>
                  <a:pt x="3840" y="8960"/>
                </a:cubicBezTo>
                <a:cubicBezTo>
                  <a:pt x="3840" y="8783"/>
                  <a:pt x="3697" y="8640"/>
                  <a:pt x="3520" y="8640"/>
                </a:cubicBezTo>
                <a:cubicBezTo>
                  <a:pt x="3343" y="8640"/>
                  <a:pt x="3200" y="8783"/>
                  <a:pt x="3200" y="89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4" name="文本框 136"/>
          <p:cNvSpPr txBox="1"/>
          <p:nvPr/>
        </p:nvSpPr>
        <p:spPr>
          <a:xfrm>
            <a:off x="8416267" y="2274397"/>
            <a:ext cx="953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Care Service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814937" y="1236856"/>
            <a:ext cx="17107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Detailed Health Repots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9" name="文本框 19">
            <a:extLst>
              <a:ext uri="{FF2B5EF4-FFF2-40B4-BE49-F238E27FC236}">
                <a16:creationId xmlns:a16="http://schemas.microsoft.com/office/drawing/2014/main" id="{2E0200A9-B238-E141-B4B9-9EFF9ECE26E1}"/>
              </a:ext>
            </a:extLst>
          </p:cNvPr>
          <p:cNvSpPr txBox="1">
            <a:spLocks/>
          </p:cNvSpPr>
          <p:nvPr/>
        </p:nvSpPr>
        <p:spPr>
          <a:xfrm>
            <a:off x="10101104" y="1599835"/>
            <a:ext cx="1507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Vital Signs Repots</a:t>
            </a:r>
          </a:p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Sleep Reports</a:t>
            </a:r>
          </a:p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Health Reports</a:t>
            </a:r>
          </a:p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…</a:t>
            </a:r>
            <a:endParaRPr kumimoji="1"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40" name="report_249242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9732217" y="1760791"/>
            <a:ext cx="343483" cy="447529"/>
          </a:xfrm>
          <a:custGeom>
            <a:avLst/>
            <a:gdLst>
              <a:gd name="connsiteX0" fmla="*/ 425321 w 516468"/>
              <a:gd name="connsiteY0" fmla="*/ 434754 h 606722"/>
              <a:gd name="connsiteX1" fmla="*/ 425321 w 516468"/>
              <a:gd name="connsiteY1" fmla="*/ 473961 h 606722"/>
              <a:gd name="connsiteX2" fmla="*/ 412503 w 516468"/>
              <a:gd name="connsiteY2" fmla="*/ 485340 h 606722"/>
              <a:gd name="connsiteX3" fmla="*/ 374674 w 516468"/>
              <a:gd name="connsiteY3" fmla="*/ 485340 h 606722"/>
              <a:gd name="connsiteX4" fmla="*/ 374674 w 516468"/>
              <a:gd name="connsiteY4" fmla="*/ 505611 h 606722"/>
              <a:gd name="connsiteX5" fmla="*/ 412503 w 516468"/>
              <a:gd name="connsiteY5" fmla="*/ 505611 h 606722"/>
              <a:gd name="connsiteX6" fmla="*/ 425321 w 516468"/>
              <a:gd name="connsiteY6" fmla="*/ 514412 h 606722"/>
              <a:gd name="connsiteX7" fmla="*/ 425321 w 516468"/>
              <a:gd name="connsiteY7" fmla="*/ 556198 h 606722"/>
              <a:gd name="connsiteX8" fmla="*/ 445526 w 516468"/>
              <a:gd name="connsiteY8" fmla="*/ 556198 h 606722"/>
              <a:gd name="connsiteX9" fmla="*/ 445526 w 516468"/>
              <a:gd name="connsiteY9" fmla="*/ 514412 h 606722"/>
              <a:gd name="connsiteX10" fmla="*/ 453003 w 516468"/>
              <a:gd name="connsiteY10" fmla="*/ 505611 h 606722"/>
              <a:gd name="connsiteX11" fmla="*/ 496174 w 516468"/>
              <a:gd name="connsiteY11" fmla="*/ 505611 h 606722"/>
              <a:gd name="connsiteX12" fmla="*/ 496174 w 516468"/>
              <a:gd name="connsiteY12" fmla="*/ 485340 h 606722"/>
              <a:gd name="connsiteX13" fmla="*/ 453003 w 516468"/>
              <a:gd name="connsiteY13" fmla="*/ 485340 h 606722"/>
              <a:gd name="connsiteX14" fmla="*/ 445526 w 516468"/>
              <a:gd name="connsiteY14" fmla="*/ 473961 h 606722"/>
              <a:gd name="connsiteX15" fmla="*/ 445526 w 516468"/>
              <a:gd name="connsiteY15" fmla="*/ 434754 h 606722"/>
              <a:gd name="connsiteX16" fmla="*/ 412503 w 516468"/>
              <a:gd name="connsiteY16" fmla="*/ 414572 h 606722"/>
              <a:gd name="connsiteX17" fmla="*/ 453003 w 516468"/>
              <a:gd name="connsiteY17" fmla="*/ 414572 h 606722"/>
              <a:gd name="connsiteX18" fmla="*/ 465821 w 516468"/>
              <a:gd name="connsiteY18" fmla="*/ 423374 h 606722"/>
              <a:gd name="connsiteX19" fmla="*/ 465821 w 516468"/>
              <a:gd name="connsiteY19" fmla="*/ 465159 h 606722"/>
              <a:gd name="connsiteX20" fmla="*/ 503651 w 516468"/>
              <a:gd name="connsiteY20" fmla="*/ 465159 h 606722"/>
              <a:gd name="connsiteX21" fmla="*/ 516468 w 516468"/>
              <a:gd name="connsiteY21" fmla="*/ 473961 h 606722"/>
              <a:gd name="connsiteX22" fmla="*/ 516468 w 516468"/>
              <a:gd name="connsiteY22" fmla="*/ 514412 h 606722"/>
              <a:gd name="connsiteX23" fmla="*/ 503651 w 516468"/>
              <a:gd name="connsiteY23" fmla="*/ 525792 h 606722"/>
              <a:gd name="connsiteX24" fmla="*/ 465821 w 516468"/>
              <a:gd name="connsiteY24" fmla="*/ 525792 h 606722"/>
              <a:gd name="connsiteX25" fmla="*/ 465821 w 516468"/>
              <a:gd name="connsiteY25" fmla="*/ 564999 h 606722"/>
              <a:gd name="connsiteX26" fmla="*/ 453003 w 516468"/>
              <a:gd name="connsiteY26" fmla="*/ 576379 h 606722"/>
              <a:gd name="connsiteX27" fmla="*/ 412503 w 516468"/>
              <a:gd name="connsiteY27" fmla="*/ 576379 h 606722"/>
              <a:gd name="connsiteX28" fmla="*/ 405026 w 516468"/>
              <a:gd name="connsiteY28" fmla="*/ 564999 h 606722"/>
              <a:gd name="connsiteX29" fmla="*/ 405026 w 516468"/>
              <a:gd name="connsiteY29" fmla="*/ 525792 h 606722"/>
              <a:gd name="connsiteX30" fmla="*/ 361856 w 516468"/>
              <a:gd name="connsiteY30" fmla="*/ 525792 h 606722"/>
              <a:gd name="connsiteX31" fmla="*/ 354379 w 516468"/>
              <a:gd name="connsiteY31" fmla="*/ 514412 h 606722"/>
              <a:gd name="connsiteX32" fmla="*/ 354379 w 516468"/>
              <a:gd name="connsiteY32" fmla="*/ 473961 h 606722"/>
              <a:gd name="connsiteX33" fmla="*/ 361856 w 516468"/>
              <a:gd name="connsiteY33" fmla="*/ 465159 h 606722"/>
              <a:gd name="connsiteX34" fmla="*/ 405026 w 516468"/>
              <a:gd name="connsiteY34" fmla="*/ 465159 h 606722"/>
              <a:gd name="connsiteX35" fmla="*/ 405026 w 516468"/>
              <a:gd name="connsiteY35" fmla="*/ 423374 h 606722"/>
              <a:gd name="connsiteX36" fmla="*/ 412503 w 516468"/>
              <a:gd name="connsiteY36" fmla="*/ 414572 h 606722"/>
              <a:gd name="connsiteX37" fmla="*/ 92402 w 516468"/>
              <a:gd name="connsiteY37" fmla="*/ 353886 h 606722"/>
              <a:gd name="connsiteX38" fmla="*/ 375964 w 516468"/>
              <a:gd name="connsiteY38" fmla="*/ 353886 h 606722"/>
              <a:gd name="connsiteX39" fmla="*/ 384864 w 516468"/>
              <a:gd name="connsiteY39" fmla="*/ 362774 h 606722"/>
              <a:gd name="connsiteX40" fmla="*/ 384864 w 516468"/>
              <a:gd name="connsiteY40" fmla="*/ 433524 h 606722"/>
              <a:gd name="connsiteX41" fmla="*/ 374718 w 516468"/>
              <a:gd name="connsiteY41" fmla="*/ 443657 h 606722"/>
              <a:gd name="connsiteX42" fmla="*/ 364572 w 516468"/>
              <a:gd name="connsiteY42" fmla="*/ 433524 h 606722"/>
              <a:gd name="connsiteX43" fmla="*/ 364572 w 516468"/>
              <a:gd name="connsiteY43" fmla="*/ 374151 h 606722"/>
              <a:gd name="connsiteX44" fmla="*/ 101302 w 516468"/>
              <a:gd name="connsiteY44" fmla="*/ 374151 h 606722"/>
              <a:gd name="connsiteX45" fmla="*/ 101302 w 516468"/>
              <a:gd name="connsiteY45" fmla="*/ 505608 h 606722"/>
              <a:gd name="connsiteX46" fmla="*/ 315175 w 516468"/>
              <a:gd name="connsiteY46" fmla="*/ 505608 h 606722"/>
              <a:gd name="connsiteX47" fmla="*/ 325321 w 516468"/>
              <a:gd name="connsiteY47" fmla="*/ 515740 h 606722"/>
              <a:gd name="connsiteX48" fmla="*/ 315175 w 516468"/>
              <a:gd name="connsiteY48" fmla="*/ 525784 h 606722"/>
              <a:gd name="connsiteX49" fmla="*/ 92402 w 516468"/>
              <a:gd name="connsiteY49" fmla="*/ 525784 h 606722"/>
              <a:gd name="connsiteX50" fmla="*/ 81009 w 516468"/>
              <a:gd name="connsiteY50" fmla="*/ 514407 h 606722"/>
              <a:gd name="connsiteX51" fmla="*/ 81009 w 516468"/>
              <a:gd name="connsiteY51" fmla="*/ 362774 h 606722"/>
              <a:gd name="connsiteX52" fmla="*/ 92402 w 516468"/>
              <a:gd name="connsiteY52" fmla="*/ 353886 h 606722"/>
              <a:gd name="connsiteX53" fmla="*/ 92356 w 516468"/>
              <a:gd name="connsiteY53" fmla="*/ 283179 h 606722"/>
              <a:gd name="connsiteX54" fmla="*/ 375918 w 516468"/>
              <a:gd name="connsiteY54" fmla="*/ 283179 h 606722"/>
              <a:gd name="connsiteX55" fmla="*/ 386064 w 516468"/>
              <a:gd name="connsiteY55" fmla="*/ 293279 h 606722"/>
              <a:gd name="connsiteX56" fmla="*/ 375918 w 516468"/>
              <a:gd name="connsiteY56" fmla="*/ 303290 h 606722"/>
              <a:gd name="connsiteX57" fmla="*/ 92356 w 516468"/>
              <a:gd name="connsiteY57" fmla="*/ 303290 h 606722"/>
              <a:gd name="connsiteX58" fmla="*/ 82209 w 516468"/>
              <a:gd name="connsiteY58" fmla="*/ 293279 h 606722"/>
              <a:gd name="connsiteX59" fmla="*/ 92356 w 516468"/>
              <a:gd name="connsiteY59" fmla="*/ 283179 h 606722"/>
              <a:gd name="connsiteX60" fmla="*/ 92356 w 516468"/>
              <a:gd name="connsiteY60" fmla="*/ 212332 h 606722"/>
              <a:gd name="connsiteX61" fmla="*/ 375918 w 516468"/>
              <a:gd name="connsiteY61" fmla="*/ 212332 h 606722"/>
              <a:gd name="connsiteX62" fmla="*/ 386064 w 516468"/>
              <a:gd name="connsiteY62" fmla="*/ 222458 h 606722"/>
              <a:gd name="connsiteX63" fmla="*/ 375918 w 516468"/>
              <a:gd name="connsiteY63" fmla="*/ 232584 h 606722"/>
              <a:gd name="connsiteX64" fmla="*/ 92356 w 516468"/>
              <a:gd name="connsiteY64" fmla="*/ 232584 h 606722"/>
              <a:gd name="connsiteX65" fmla="*/ 82209 w 516468"/>
              <a:gd name="connsiteY65" fmla="*/ 222458 h 606722"/>
              <a:gd name="connsiteX66" fmla="*/ 92356 w 516468"/>
              <a:gd name="connsiteY66" fmla="*/ 212332 h 606722"/>
              <a:gd name="connsiteX67" fmla="*/ 92356 w 516468"/>
              <a:gd name="connsiteY67" fmla="*/ 141554 h 606722"/>
              <a:gd name="connsiteX68" fmla="*/ 375918 w 516468"/>
              <a:gd name="connsiteY68" fmla="*/ 141554 h 606722"/>
              <a:gd name="connsiteX69" fmla="*/ 386064 w 516468"/>
              <a:gd name="connsiteY69" fmla="*/ 151689 h 606722"/>
              <a:gd name="connsiteX70" fmla="*/ 375918 w 516468"/>
              <a:gd name="connsiteY70" fmla="*/ 161736 h 606722"/>
              <a:gd name="connsiteX71" fmla="*/ 92356 w 516468"/>
              <a:gd name="connsiteY71" fmla="*/ 161736 h 606722"/>
              <a:gd name="connsiteX72" fmla="*/ 82209 w 516468"/>
              <a:gd name="connsiteY72" fmla="*/ 151689 h 606722"/>
              <a:gd name="connsiteX73" fmla="*/ 92356 w 516468"/>
              <a:gd name="connsiteY73" fmla="*/ 141554 h 606722"/>
              <a:gd name="connsiteX74" fmla="*/ 183526 w 516468"/>
              <a:gd name="connsiteY74" fmla="*/ 70777 h 606722"/>
              <a:gd name="connsiteX75" fmla="*/ 284816 w 516468"/>
              <a:gd name="connsiteY75" fmla="*/ 70777 h 606722"/>
              <a:gd name="connsiteX76" fmla="*/ 294963 w 516468"/>
              <a:gd name="connsiteY76" fmla="*/ 80903 h 606722"/>
              <a:gd name="connsiteX77" fmla="*/ 284816 w 516468"/>
              <a:gd name="connsiteY77" fmla="*/ 91029 h 606722"/>
              <a:gd name="connsiteX78" fmla="*/ 183526 w 516468"/>
              <a:gd name="connsiteY78" fmla="*/ 91029 h 606722"/>
              <a:gd name="connsiteX79" fmla="*/ 173379 w 516468"/>
              <a:gd name="connsiteY79" fmla="*/ 80903 h 606722"/>
              <a:gd name="connsiteX80" fmla="*/ 183526 w 516468"/>
              <a:gd name="connsiteY80" fmla="*/ 70777 h 606722"/>
              <a:gd name="connsiteX81" fmla="*/ 31682 w 516468"/>
              <a:gd name="connsiteY81" fmla="*/ 0 h 606722"/>
              <a:gd name="connsiteX82" fmla="*/ 436612 w 516468"/>
              <a:gd name="connsiteY82" fmla="*/ 0 h 606722"/>
              <a:gd name="connsiteX83" fmla="*/ 465802 w 516468"/>
              <a:gd name="connsiteY83" fmla="*/ 28972 h 606722"/>
              <a:gd name="connsiteX84" fmla="*/ 465802 w 516468"/>
              <a:gd name="connsiteY84" fmla="*/ 382945 h 606722"/>
              <a:gd name="connsiteX85" fmla="*/ 455657 w 516468"/>
              <a:gd name="connsiteY85" fmla="*/ 393076 h 606722"/>
              <a:gd name="connsiteX86" fmla="*/ 445511 w 516468"/>
              <a:gd name="connsiteY86" fmla="*/ 382945 h 606722"/>
              <a:gd name="connsiteX87" fmla="*/ 445511 w 516468"/>
              <a:gd name="connsiteY87" fmla="*/ 28972 h 606722"/>
              <a:gd name="connsiteX88" fmla="*/ 436612 w 516468"/>
              <a:gd name="connsiteY88" fmla="*/ 20262 h 606722"/>
              <a:gd name="connsiteX89" fmla="*/ 31682 w 516468"/>
              <a:gd name="connsiteY89" fmla="*/ 20262 h 606722"/>
              <a:gd name="connsiteX90" fmla="*/ 20291 w 516468"/>
              <a:gd name="connsiteY90" fmla="*/ 29061 h 606722"/>
              <a:gd name="connsiteX91" fmla="*/ 20291 w 516468"/>
              <a:gd name="connsiteY91" fmla="*/ 575173 h 606722"/>
              <a:gd name="connsiteX92" fmla="*/ 31593 w 516468"/>
              <a:gd name="connsiteY92" fmla="*/ 586460 h 606722"/>
              <a:gd name="connsiteX93" fmla="*/ 336759 w 516468"/>
              <a:gd name="connsiteY93" fmla="*/ 586460 h 606722"/>
              <a:gd name="connsiteX94" fmla="*/ 346904 w 516468"/>
              <a:gd name="connsiteY94" fmla="*/ 596591 h 606722"/>
              <a:gd name="connsiteX95" fmla="*/ 336759 w 516468"/>
              <a:gd name="connsiteY95" fmla="*/ 606722 h 606722"/>
              <a:gd name="connsiteX96" fmla="*/ 31593 w 516468"/>
              <a:gd name="connsiteY96" fmla="*/ 606722 h 606722"/>
              <a:gd name="connsiteX97" fmla="*/ 0 w 516468"/>
              <a:gd name="connsiteY97" fmla="*/ 575173 h 606722"/>
              <a:gd name="connsiteX98" fmla="*/ 0 w 516468"/>
              <a:gd name="connsiteY98" fmla="*/ 29061 h 606722"/>
              <a:gd name="connsiteX99" fmla="*/ 31682 w 516468"/>
              <a:gd name="connsiteY9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6468" h="606722">
                <a:moveTo>
                  <a:pt x="425321" y="434754"/>
                </a:moveTo>
                <a:lnTo>
                  <a:pt x="425321" y="473961"/>
                </a:lnTo>
                <a:cubicBezTo>
                  <a:pt x="425321" y="479562"/>
                  <a:pt x="418022" y="485340"/>
                  <a:pt x="412503" y="485340"/>
                </a:cubicBezTo>
                <a:lnTo>
                  <a:pt x="374674" y="485340"/>
                </a:lnTo>
                <a:lnTo>
                  <a:pt x="374674" y="505611"/>
                </a:lnTo>
                <a:lnTo>
                  <a:pt x="412503" y="505611"/>
                </a:lnTo>
                <a:cubicBezTo>
                  <a:pt x="418022" y="505611"/>
                  <a:pt x="425321" y="508900"/>
                  <a:pt x="425321" y="514412"/>
                </a:cubicBezTo>
                <a:lnTo>
                  <a:pt x="425321" y="556198"/>
                </a:lnTo>
                <a:lnTo>
                  <a:pt x="445526" y="556198"/>
                </a:lnTo>
                <a:lnTo>
                  <a:pt x="445526" y="514412"/>
                </a:lnTo>
                <a:cubicBezTo>
                  <a:pt x="445526" y="508900"/>
                  <a:pt x="447396" y="505611"/>
                  <a:pt x="453003" y="505611"/>
                </a:cubicBezTo>
                <a:lnTo>
                  <a:pt x="496174" y="505611"/>
                </a:lnTo>
                <a:lnTo>
                  <a:pt x="496174" y="485340"/>
                </a:lnTo>
                <a:lnTo>
                  <a:pt x="453003" y="485340"/>
                </a:lnTo>
                <a:cubicBezTo>
                  <a:pt x="447396" y="485340"/>
                  <a:pt x="445526" y="479562"/>
                  <a:pt x="445526" y="473961"/>
                </a:cubicBezTo>
                <a:lnTo>
                  <a:pt x="445526" y="434754"/>
                </a:lnTo>
                <a:close/>
                <a:moveTo>
                  <a:pt x="412503" y="414572"/>
                </a:moveTo>
                <a:lnTo>
                  <a:pt x="453003" y="414572"/>
                </a:lnTo>
                <a:cubicBezTo>
                  <a:pt x="458611" y="414572"/>
                  <a:pt x="465821" y="417862"/>
                  <a:pt x="465821" y="423374"/>
                </a:cubicBezTo>
                <a:lnTo>
                  <a:pt x="465821" y="465159"/>
                </a:lnTo>
                <a:lnTo>
                  <a:pt x="503651" y="465159"/>
                </a:lnTo>
                <a:cubicBezTo>
                  <a:pt x="509169" y="465159"/>
                  <a:pt x="516468" y="468360"/>
                  <a:pt x="516468" y="473961"/>
                </a:cubicBezTo>
                <a:lnTo>
                  <a:pt x="516468" y="514412"/>
                </a:lnTo>
                <a:cubicBezTo>
                  <a:pt x="516468" y="520013"/>
                  <a:pt x="509169" y="525792"/>
                  <a:pt x="503651" y="525792"/>
                </a:cubicBezTo>
                <a:lnTo>
                  <a:pt x="465821" y="525792"/>
                </a:lnTo>
                <a:lnTo>
                  <a:pt x="465821" y="564999"/>
                </a:lnTo>
                <a:cubicBezTo>
                  <a:pt x="465821" y="570600"/>
                  <a:pt x="458611" y="576379"/>
                  <a:pt x="453003" y="576379"/>
                </a:cubicBezTo>
                <a:lnTo>
                  <a:pt x="412503" y="576379"/>
                </a:lnTo>
                <a:cubicBezTo>
                  <a:pt x="406896" y="576379"/>
                  <a:pt x="405026" y="570600"/>
                  <a:pt x="405026" y="564999"/>
                </a:cubicBezTo>
                <a:lnTo>
                  <a:pt x="405026" y="525792"/>
                </a:lnTo>
                <a:lnTo>
                  <a:pt x="361856" y="525792"/>
                </a:lnTo>
                <a:cubicBezTo>
                  <a:pt x="356248" y="525792"/>
                  <a:pt x="354379" y="520013"/>
                  <a:pt x="354379" y="514412"/>
                </a:cubicBezTo>
                <a:lnTo>
                  <a:pt x="354379" y="473961"/>
                </a:lnTo>
                <a:cubicBezTo>
                  <a:pt x="354379" y="468360"/>
                  <a:pt x="356248" y="465159"/>
                  <a:pt x="361856" y="465159"/>
                </a:cubicBezTo>
                <a:lnTo>
                  <a:pt x="405026" y="465159"/>
                </a:lnTo>
                <a:lnTo>
                  <a:pt x="405026" y="423374"/>
                </a:lnTo>
                <a:cubicBezTo>
                  <a:pt x="405026" y="417862"/>
                  <a:pt x="406896" y="414572"/>
                  <a:pt x="412503" y="414572"/>
                </a:cubicBezTo>
                <a:close/>
                <a:moveTo>
                  <a:pt x="92402" y="353886"/>
                </a:moveTo>
                <a:lnTo>
                  <a:pt x="375964" y="353886"/>
                </a:lnTo>
                <a:cubicBezTo>
                  <a:pt x="381571" y="353886"/>
                  <a:pt x="384864" y="357175"/>
                  <a:pt x="384864" y="362774"/>
                </a:cubicBezTo>
                <a:lnTo>
                  <a:pt x="384864" y="433524"/>
                </a:lnTo>
                <a:cubicBezTo>
                  <a:pt x="384864" y="439124"/>
                  <a:pt x="380325" y="443657"/>
                  <a:pt x="374718" y="443657"/>
                </a:cubicBezTo>
                <a:cubicBezTo>
                  <a:pt x="369111" y="443657"/>
                  <a:pt x="364572" y="439124"/>
                  <a:pt x="364572" y="433524"/>
                </a:cubicBezTo>
                <a:lnTo>
                  <a:pt x="364572" y="374151"/>
                </a:lnTo>
                <a:lnTo>
                  <a:pt x="101302" y="374151"/>
                </a:lnTo>
                <a:lnTo>
                  <a:pt x="101302" y="505608"/>
                </a:lnTo>
                <a:lnTo>
                  <a:pt x="315175" y="505608"/>
                </a:lnTo>
                <a:cubicBezTo>
                  <a:pt x="320782" y="505608"/>
                  <a:pt x="325321" y="510141"/>
                  <a:pt x="325321" y="515740"/>
                </a:cubicBezTo>
                <a:cubicBezTo>
                  <a:pt x="325321" y="521340"/>
                  <a:pt x="320782" y="525784"/>
                  <a:pt x="315175" y="525784"/>
                </a:cubicBezTo>
                <a:lnTo>
                  <a:pt x="92402" y="525784"/>
                </a:lnTo>
                <a:cubicBezTo>
                  <a:pt x="86794" y="525784"/>
                  <a:pt x="81009" y="520007"/>
                  <a:pt x="81009" y="514407"/>
                </a:cubicBezTo>
                <a:lnTo>
                  <a:pt x="81009" y="362774"/>
                </a:lnTo>
                <a:cubicBezTo>
                  <a:pt x="81009" y="357175"/>
                  <a:pt x="86794" y="353886"/>
                  <a:pt x="92402" y="353886"/>
                </a:cubicBezTo>
                <a:close/>
                <a:moveTo>
                  <a:pt x="92356" y="283179"/>
                </a:moveTo>
                <a:lnTo>
                  <a:pt x="375918" y="283179"/>
                </a:lnTo>
                <a:cubicBezTo>
                  <a:pt x="381525" y="283179"/>
                  <a:pt x="386064" y="287697"/>
                  <a:pt x="386064" y="293279"/>
                </a:cubicBezTo>
                <a:cubicBezTo>
                  <a:pt x="386064" y="298772"/>
                  <a:pt x="381525" y="303290"/>
                  <a:pt x="375918" y="303290"/>
                </a:cubicBezTo>
                <a:lnTo>
                  <a:pt x="92356" y="303290"/>
                </a:lnTo>
                <a:cubicBezTo>
                  <a:pt x="86748" y="303290"/>
                  <a:pt x="82209" y="298772"/>
                  <a:pt x="82209" y="293279"/>
                </a:cubicBezTo>
                <a:cubicBezTo>
                  <a:pt x="82209" y="287697"/>
                  <a:pt x="86748" y="283179"/>
                  <a:pt x="92356" y="283179"/>
                </a:cubicBezTo>
                <a:close/>
                <a:moveTo>
                  <a:pt x="92356" y="212332"/>
                </a:moveTo>
                <a:lnTo>
                  <a:pt x="375918" y="212332"/>
                </a:lnTo>
                <a:cubicBezTo>
                  <a:pt x="381525" y="212332"/>
                  <a:pt x="386064" y="216862"/>
                  <a:pt x="386064" y="222458"/>
                </a:cubicBezTo>
                <a:cubicBezTo>
                  <a:pt x="386064" y="228054"/>
                  <a:pt x="381525" y="232584"/>
                  <a:pt x="375918" y="232584"/>
                </a:cubicBezTo>
                <a:lnTo>
                  <a:pt x="92356" y="232584"/>
                </a:lnTo>
                <a:cubicBezTo>
                  <a:pt x="86748" y="232584"/>
                  <a:pt x="82209" y="228054"/>
                  <a:pt x="82209" y="222458"/>
                </a:cubicBezTo>
                <a:cubicBezTo>
                  <a:pt x="82209" y="216862"/>
                  <a:pt x="86748" y="212332"/>
                  <a:pt x="92356" y="212332"/>
                </a:cubicBezTo>
                <a:close/>
                <a:moveTo>
                  <a:pt x="92356" y="141554"/>
                </a:moveTo>
                <a:lnTo>
                  <a:pt x="375918" y="141554"/>
                </a:lnTo>
                <a:cubicBezTo>
                  <a:pt x="381525" y="141554"/>
                  <a:pt x="386064" y="146088"/>
                  <a:pt x="386064" y="151689"/>
                </a:cubicBezTo>
                <a:cubicBezTo>
                  <a:pt x="386064" y="157291"/>
                  <a:pt x="381525" y="161736"/>
                  <a:pt x="375918" y="161736"/>
                </a:cubicBezTo>
                <a:lnTo>
                  <a:pt x="92356" y="161736"/>
                </a:lnTo>
                <a:cubicBezTo>
                  <a:pt x="86748" y="161736"/>
                  <a:pt x="82209" y="157291"/>
                  <a:pt x="82209" y="151689"/>
                </a:cubicBezTo>
                <a:cubicBezTo>
                  <a:pt x="82209" y="146088"/>
                  <a:pt x="86748" y="141554"/>
                  <a:pt x="92356" y="141554"/>
                </a:cubicBezTo>
                <a:close/>
                <a:moveTo>
                  <a:pt x="183526" y="70777"/>
                </a:moveTo>
                <a:lnTo>
                  <a:pt x="284816" y="70777"/>
                </a:lnTo>
                <a:cubicBezTo>
                  <a:pt x="290424" y="70777"/>
                  <a:pt x="294963" y="75307"/>
                  <a:pt x="294963" y="80903"/>
                </a:cubicBezTo>
                <a:cubicBezTo>
                  <a:pt x="294963" y="86499"/>
                  <a:pt x="290424" y="91029"/>
                  <a:pt x="284816" y="91029"/>
                </a:cubicBezTo>
                <a:lnTo>
                  <a:pt x="183526" y="91029"/>
                </a:lnTo>
                <a:cubicBezTo>
                  <a:pt x="177919" y="91029"/>
                  <a:pt x="173379" y="86499"/>
                  <a:pt x="173379" y="80903"/>
                </a:cubicBezTo>
                <a:cubicBezTo>
                  <a:pt x="173379" y="75307"/>
                  <a:pt x="177919" y="70777"/>
                  <a:pt x="183526" y="70777"/>
                </a:cubicBezTo>
                <a:close/>
                <a:moveTo>
                  <a:pt x="31682" y="0"/>
                </a:moveTo>
                <a:lnTo>
                  <a:pt x="436612" y="0"/>
                </a:lnTo>
                <a:cubicBezTo>
                  <a:pt x="453432" y="0"/>
                  <a:pt x="465802" y="12353"/>
                  <a:pt x="465802" y="28972"/>
                </a:cubicBezTo>
                <a:lnTo>
                  <a:pt x="465802" y="382945"/>
                </a:lnTo>
                <a:cubicBezTo>
                  <a:pt x="465802" y="388544"/>
                  <a:pt x="461263" y="393076"/>
                  <a:pt x="455657" y="393076"/>
                </a:cubicBezTo>
                <a:cubicBezTo>
                  <a:pt x="450050" y="393076"/>
                  <a:pt x="445511" y="388544"/>
                  <a:pt x="445511" y="382945"/>
                </a:cubicBezTo>
                <a:lnTo>
                  <a:pt x="445511" y="28972"/>
                </a:lnTo>
                <a:cubicBezTo>
                  <a:pt x="445511" y="23551"/>
                  <a:pt x="442129" y="20262"/>
                  <a:pt x="436612" y="20262"/>
                </a:cubicBezTo>
                <a:lnTo>
                  <a:pt x="31682" y="20262"/>
                </a:lnTo>
                <a:cubicBezTo>
                  <a:pt x="26075" y="20262"/>
                  <a:pt x="20291" y="23462"/>
                  <a:pt x="20291" y="29061"/>
                </a:cubicBezTo>
                <a:lnTo>
                  <a:pt x="20291" y="575173"/>
                </a:lnTo>
                <a:cubicBezTo>
                  <a:pt x="20291" y="580683"/>
                  <a:pt x="26075" y="586460"/>
                  <a:pt x="31593" y="586460"/>
                </a:cubicBezTo>
                <a:lnTo>
                  <a:pt x="336759" y="586460"/>
                </a:lnTo>
                <a:cubicBezTo>
                  <a:pt x="342366" y="586460"/>
                  <a:pt x="346904" y="590992"/>
                  <a:pt x="346904" y="596591"/>
                </a:cubicBezTo>
                <a:cubicBezTo>
                  <a:pt x="346904" y="602190"/>
                  <a:pt x="342366" y="606722"/>
                  <a:pt x="336759" y="606722"/>
                </a:cubicBezTo>
                <a:lnTo>
                  <a:pt x="31593" y="606722"/>
                </a:lnTo>
                <a:cubicBezTo>
                  <a:pt x="14862" y="606722"/>
                  <a:pt x="0" y="591881"/>
                  <a:pt x="0" y="575173"/>
                </a:cubicBezTo>
                <a:lnTo>
                  <a:pt x="0" y="29061"/>
                </a:lnTo>
                <a:cubicBezTo>
                  <a:pt x="0" y="12353"/>
                  <a:pt x="14951" y="0"/>
                  <a:pt x="31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cxnSp>
        <p:nvCxnSpPr>
          <p:cNvPr id="41" name="直接连接符 40"/>
          <p:cNvCxnSpPr>
            <a:stCxn id="23" idx="0"/>
          </p:cNvCxnSpPr>
          <p:nvPr/>
        </p:nvCxnSpPr>
        <p:spPr>
          <a:xfrm flipV="1">
            <a:off x="9008678" y="3402443"/>
            <a:ext cx="549844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9558522" y="2655661"/>
            <a:ext cx="0" cy="71618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4155119" y="6295391"/>
            <a:ext cx="1451866" cy="353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</a:rPr>
              <a:t>Fall  </a:t>
            </a:r>
            <a:r>
              <a:rPr lang="en-US" altLang="zh-CN" sz="1050" dirty="0" smtClean="0">
                <a:solidFill>
                  <a:schemeClr val="bg1"/>
                </a:solidFill>
              </a:rPr>
              <a:t>Detection Radar</a:t>
            </a:r>
            <a:endParaRPr lang="en-US" altLang="zh-CN" sz="1050" dirty="0">
              <a:solidFill>
                <a:schemeClr val="bg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227593" y="6295391"/>
            <a:ext cx="1487738" cy="353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smtClean="0">
                <a:solidFill>
                  <a:schemeClr val="bg1"/>
                </a:solidFill>
              </a:rPr>
              <a:t>Auxiliary care Radar</a:t>
            </a:r>
            <a:endParaRPr lang="en-US" altLang="zh-CN" sz="105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423684" y="5317786"/>
            <a:ext cx="3193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Basic data detection to solve indoor emergencies</a:t>
            </a:r>
            <a:endParaRPr lang="zh-CN" altLang="en-US" sz="1000" dirty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477611" y="3778076"/>
            <a:ext cx="412906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r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Local radar and cameras device management</a:t>
            </a:r>
          </a:p>
          <a:p>
            <a:pPr marL="228600" indent="-228600" algn="r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Building &amp; campus video surveillance system management</a:t>
            </a:r>
          </a:p>
          <a:p>
            <a:pPr marL="228600" indent="-228600" algn="r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System integration interface</a:t>
            </a:r>
          </a:p>
        </p:txBody>
      </p:sp>
      <p:sp>
        <p:nvSpPr>
          <p:cNvPr id="49" name="矩形 48"/>
          <p:cNvSpPr/>
          <p:nvPr/>
        </p:nvSpPr>
        <p:spPr>
          <a:xfrm>
            <a:off x="6666866" y="3797532"/>
            <a:ext cx="436647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Falls alert management and care service SOP management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Deep health reports analysis such as sleep report display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Other applications if needed from </a:t>
            </a:r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</a:t>
            </a:r>
            <a:r>
              <a:rPr lang="en-US" altLang="zh-CN" sz="1050" dirty="0" err="1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ikvision</a:t>
            </a: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systems</a:t>
            </a:r>
            <a:endParaRPr lang="en-US" altLang="zh-CN" sz="1050" dirty="0">
              <a:solidFill>
                <a:schemeClr val="bg1">
                  <a:lumMod val="5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5902807" y="1127813"/>
            <a:ext cx="0" cy="15374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9475" y="1830667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Alert Mechanism</a:t>
            </a:r>
            <a:endParaRPr lang="zh-CN" altLang="en-US" sz="1400" dirty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3" name="对角圆角矩形 22"/>
          <p:cNvSpPr/>
          <p:nvPr/>
        </p:nvSpPr>
        <p:spPr>
          <a:xfrm>
            <a:off x="6754246" y="3096933"/>
            <a:ext cx="2254432" cy="611021"/>
          </a:xfrm>
          <a:prstGeom prst="round2DiagRect">
            <a:avLst>
              <a:gd name="adj1" fmla="val 32759"/>
              <a:gd name="adj2" fmla="val 0"/>
            </a:avLst>
          </a:prstGeom>
          <a:gradFill>
            <a:gsLst>
              <a:gs pos="100000">
                <a:schemeClr val="accent2">
                  <a:alpha val="12000"/>
                </a:schemeClr>
              </a:gs>
              <a:gs pos="0">
                <a:schemeClr val="accent2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Existing 3rd Party Care Service Platform</a:t>
            </a:r>
            <a:endParaRPr lang="zh-CN" altLang="en-US" sz="1400" dirty="0"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978532" y="5026635"/>
            <a:ext cx="2084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1" lang="en-US" altLang="zh-CN" sz="1400" dirty="0">
                <a:solidFill>
                  <a:schemeClr val="bg1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Home/Personal Space</a:t>
            </a:r>
            <a:endParaRPr kumimoji="1" lang="en-US" altLang="zh-CN" sz="1100" dirty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System Topology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cxnSp>
        <p:nvCxnSpPr>
          <p:cNvPr id="45" name="肘形连接符 44"/>
          <p:cNvCxnSpPr>
            <a:endCxn id="10" idx="2"/>
          </p:cNvCxnSpPr>
          <p:nvPr/>
        </p:nvCxnSpPr>
        <p:spPr>
          <a:xfrm>
            <a:off x="2763948" y="2788836"/>
            <a:ext cx="849808" cy="613608"/>
          </a:xfrm>
          <a:prstGeom prst="bentConnector3">
            <a:avLst>
              <a:gd name="adj1" fmla="val -811"/>
            </a:avLst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>
            <a:extLst>
              <a:ext uri="{FF2B5EF4-FFF2-40B4-BE49-F238E27FC236}">
                <a16:creationId xmlns:a16="http://schemas.microsoft.com/office/drawing/2014/main" id="{3E81A685-4B22-4E6F-8B19-75661BDDD9AB}"/>
              </a:ext>
            </a:extLst>
          </p:cNvPr>
          <p:cNvSpPr txBox="1"/>
          <p:nvPr/>
        </p:nvSpPr>
        <p:spPr>
          <a:xfrm>
            <a:off x="3613756" y="3096933"/>
            <a:ext cx="1928674" cy="611021"/>
          </a:xfrm>
          <a:prstGeom prst="round2DiagRect">
            <a:avLst>
              <a:gd name="adj1" fmla="val 31954"/>
              <a:gd name="adj2" fmla="val 0"/>
            </a:avLst>
          </a:prstGeom>
          <a:gradFill>
            <a:gsLst>
              <a:gs pos="100000">
                <a:schemeClr val="accent1">
                  <a:alpha val="12000"/>
                </a:schemeClr>
              </a:gs>
              <a:gs pos="0">
                <a:schemeClr val="accent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400" dirty="0">
                <a:latin typeface="Helvetica Now Text Medium" panose="020B0604030202020204" pitchFamily="34" charset="0"/>
                <a:sym typeface="+mn-lt"/>
              </a:rPr>
              <a:t>HikCentral Professional</a:t>
            </a:r>
            <a:endParaRPr lang="zh-CN" altLang="en-US" sz="1400" dirty="0">
              <a:latin typeface="Helvetica Now Text Medium" panose="020B0604030202020204" pitchFamily="34" charset="0"/>
              <a:sym typeface="+mn-lt"/>
            </a:endParaRPr>
          </a:p>
        </p:txBody>
      </p:sp>
      <p:cxnSp>
        <p:nvCxnSpPr>
          <p:cNvPr id="38" name="直接连接符 37"/>
          <p:cNvCxnSpPr>
            <a:stCxn id="10" idx="0"/>
            <a:endCxn id="9" idx="1"/>
          </p:cNvCxnSpPr>
          <p:nvPr/>
        </p:nvCxnSpPr>
        <p:spPr>
          <a:xfrm>
            <a:off x="5542430" y="3402444"/>
            <a:ext cx="77723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9" idx="3"/>
            <a:endCxn id="23" idx="2"/>
          </p:cNvCxnSpPr>
          <p:nvPr/>
        </p:nvCxnSpPr>
        <p:spPr>
          <a:xfrm flipV="1">
            <a:off x="6185461" y="3402444"/>
            <a:ext cx="568785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507" y="5793530"/>
            <a:ext cx="510198" cy="501861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7" y="5793530"/>
            <a:ext cx="477340" cy="469540"/>
          </a:xfrm>
          <a:prstGeom prst="rect">
            <a:avLst/>
          </a:prstGeom>
        </p:spPr>
      </p:pic>
      <p:sp>
        <p:nvSpPr>
          <p:cNvPr id="53" name="圆角矩形 52"/>
          <p:cNvSpPr/>
          <p:nvPr/>
        </p:nvSpPr>
        <p:spPr>
          <a:xfrm>
            <a:off x="6339061" y="6317163"/>
            <a:ext cx="1487738" cy="353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</a:rPr>
              <a:t>Thermal Presence Detector</a:t>
            </a:r>
          </a:p>
        </p:txBody>
      </p:sp>
      <p:pic>
        <p:nvPicPr>
          <p:cNvPr id="55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6777880" y="5773313"/>
            <a:ext cx="525789" cy="509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4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907" y="1034140"/>
            <a:ext cx="3604626" cy="2753397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2E0200A9-B238-E141-B4B9-9EFF9ECE26E1}"/>
              </a:ext>
            </a:extLst>
          </p:cNvPr>
          <p:cNvSpPr txBox="1">
            <a:spLocks/>
          </p:cNvSpPr>
          <p:nvPr/>
        </p:nvSpPr>
        <p:spPr>
          <a:xfrm>
            <a:off x="7218907" y="3995739"/>
            <a:ext cx="4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1" lang="en-US" altLang="zh-CN" sz="1600" dirty="0" smtClean="0">
                <a:solidFill>
                  <a:schemeClr val="bg1">
                    <a:lumMod val="75000"/>
                  </a:schemeClr>
                </a:solidFill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Auxiliary Care Radar(Self-developed)</a:t>
            </a:r>
            <a:endParaRPr kumimoji="1" lang="en-US" altLang="zh-CN" sz="1600" dirty="0">
              <a:solidFill>
                <a:schemeClr val="bg1">
                  <a:lumMod val="75000"/>
                </a:schemeClr>
              </a:solidFill>
              <a:latin typeface="Helvetica Now Text Bold" panose="020B08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E0200A9-B238-E141-B4B9-9EFF9ECE26E1}"/>
              </a:ext>
            </a:extLst>
          </p:cNvPr>
          <p:cNvSpPr txBox="1">
            <a:spLocks/>
          </p:cNvSpPr>
          <p:nvPr/>
        </p:nvSpPr>
        <p:spPr>
          <a:xfrm>
            <a:off x="1280472" y="3995739"/>
            <a:ext cx="3984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Fall </a:t>
            </a:r>
            <a:r>
              <a:rPr kumimoji="1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Detection Radar</a:t>
            </a:r>
            <a:r>
              <a:rPr kumimoji="1" lang="en-US" altLang="zh-CN" sz="1600" dirty="0">
                <a:solidFill>
                  <a:schemeClr val="bg1">
                    <a:lumMod val="75000"/>
                  </a:schemeClr>
                </a:solidFill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(Self-developed)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elvetica Now Text Bold" panose="020B08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0810" y="4489574"/>
            <a:ext cx="515698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radar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needs to be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installed at a height of 2m and the detection area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is centered horizontally.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detection area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supports a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maximum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of 4 x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2.4m.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Install the radar against the wall, </a:t>
            </a:r>
            <a:r>
              <a:rPr lang="en-US" altLang="zh-CN" sz="12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ensure that the front of the radar panel is tilted down by 45°.</a:t>
            </a:r>
          </a:p>
        </p:txBody>
      </p:sp>
      <p:sp>
        <p:nvSpPr>
          <p:cNvPr id="8" name="矩形 7"/>
          <p:cNvSpPr/>
          <p:nvPr/>
        </p:nvSpPr>
        <p:spPr>
          <a:xfrm>
            <a:off x="6241668" y="4489574"/>
            <a:ext cx="5309364" cy="9900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6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Use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tools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to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fix the radar on the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ceiling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,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make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radar to bed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height 1m, and the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maximum detection range of the bed is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2*2m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radar is aimed at the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upper body, and ensure the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arrow on the radar points to the foot of the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bed.</a:t>
            </a:r>
            <a:endParaRPr kumimoji="1" lang="en-US" altLang="zh-CN" sz="1200" dirty="0">
              <a:solidFill>
                <a:schemeClr val="bg1">
                  <a:lumMod val="75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13252" y="1181577"/>
            <a:ext cx="3952097" cy="2637546"/>
            <a:chOff x="1131452" y="1045707"/>
            <a:chExt cx="4164829" cy="277951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/>
            <a:srcRect l="776" t="2937"/>
            <a:stretch/>
          </p:blipFill>
          <p:spPr>
            <a:xfrm>
              <a:off x="1132569" y="1048598"/>
              <a:ext cx="4163712" cy="2715363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1131452" y="1045707"/>
              <a:ext cx="3413271" cy="2724014"/>
              <a:chOff x="350142" y="2534920"/>
              <a:chExt cx="3273657" cy="2612593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607181" y="3120516"/>
                <a:ext cx="3016618" cy="1598982"/>
                <a:chOff x="5540234" y="4306947"/>
                <a:chExt cx="3659464" cy="1888688"/>
              </a:xfrm>
            </p:grpSpPr>
            <p:cxnSp>
              <p:nvCxnSpPr>
                <p:cNvPr id="28" name="直接连接符 27"/>
                <p:cNvCxnSpPr>
                  <a:stCxn id="27" idx="1"/>
                  <a:endCxn id="23" idx="4"/>
                </p:cNvCxnSpPr>
                <p:nvPr/>
              </p:nvCxnSpPr>
              <p:spPr>
                <a:xfrm>
                  <a:off x="5540234" y="4306946"/>
                  <a:ext cx="537494" cy="1855614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>
                  <a:stCxn id="26" idx="2"/>
                  <a:endCxn id="23" idx="4"/>
                </p:cNvCxnSpPr>
                <p:nvPr/>
              </p:nvCxnSpPr>
              <p:spPr>
                <a:xfrm flipH="1" flipV="1">
                  <a:off x="6077728" y="6162560"/>
                  <a:ext cx="3121970" cy="33075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等腰三角形 13"/>
              <p:cNvSpPr/>
              <p:nvPr/>
            </p:nvSpPr>
            <p:spPr>
              <a:xfrm>
                <a:off x="593139" y="3112359"/>
                <a:ext cx="3030659" cy="2035154"/>
              </a:xfrm>
              <a:custGeom>
                <a:avLst/>
                <a:gdLst>
                  <a:gd name="connsiteX0" fmla="*/ 0 w 2580640"/>
                  <a:gd name="connsiteY0" fmla="*/ 3155217 h 3155217"/>
                  <a:gd name="connsiteX1" fmla="*/ 1290320 w 2580640"/>
                  <a:gd name="connsiteY1" fmla="*/ 0 h 3155217"/>
                  <a:gd name="connsiteX2" fmla="*/ 2580640 w 2580640"/>
                  <a:gd name="connsiteY2" fmla="*/ 3155217 h 3155217"/>
                  <a:gd name="connsiteX3" fmla="*/ 0 w 2580640"/>
                  <a:gd name="connsiteY3" fmla="*/ 3155217 h 3155217"/>
                  <a:gd name="connsiteX0" fmla="*/ 345440 w 2926080"/>
                  <a:gd name="connsiteY0" fmla="*/ 2931697 h 2931697"/>
                  <a:gd name="connsiteX1" fmla="*/ 0 w 2926080"/>
                  <a:gd name="connsiteY1" fmla="*/ 0 h 2931697"/>
                  <a:gd name="connsiteX2" fmla="*/ 2926080 w 2926080"/>
                  <a:gd name="connsiteY2" fmla="*/ 2931697 h 2931697"/>
                  <a:gd name="connsiteX3" fmla="*/ 345440 w 2926080"/>
                  <a:gd name="connsiteY3" fmla="*/ 2931697 h 2931697"/>
                  <a:gd name="connsiteX0" fmla="*/ 213360 w 2794000"/>
                  <a:gd name="connsiteY0" fmla="*/ 2037617 h 2037617"/>
                  <a:gd name="connsiteX1" fmla="*/ 0 w 2794000"/>
                  <a:gd name="connsiteY1" fmla="*/ 0 h 2037617"/>
                  <a:gd name="connsiteX2" fmla="*/ 2794000 w 2794000"/>
                  <a:gd name="connsiteY2" fmla="*/ 2037617 h 2037617"/>
                  <a:gd name="connsiteX3" fmla="*/ 213360 w 2794000"/>
                  <a:gd name="connsiteY3" fmla="*/ 2037617 h 2037617"/>
                  <a:gd name="connsiteX0" fmla="*/ 213360 w 2814320"/>
                  <a:gd name="connsiteY0" fmla="*/ 2037617 h 2037617"/>
                  <a:gd name="connsiteX1" fmla="*/ 0 w 2814320"/>
                  <a:gd name="connsiteY1" fmla="*/ 0 h 2037617"/>
                  <a:gd name="connsiteX2" fmla="*/ 2814320 w 2814320"/>
                  <a:gd name="connsiteY2" fmla="*/ 1986817 h 2037617"/>
                  <a:gd name="connsiteX3" fmla="*/ 213360 w 2814320"/>
                  <a:gd name="connsiteY3" fmla="*/ 2037617 h 2037617"/>
                  <a:gd name="connsiteX0" fmla="*/ 213360 w 1524000"/>
                  <a:gd name="connsiteY0" fmla="*/ 203761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13360 w 1524000"/>
                  <a:gd name="connsiteY3" fmla="*/ 2037617 h 2403377"/>
                  <a:gd name="connsiteX0" fmla="*/ 254000 w 1524000"/>
                  <a:gd name="connsiteY0" fmla="*/ 238305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54000 w 1524000"/>
                  <a:gd name="connsiteY3" fmla="*/ 2383057 h 2403377"/>
                  <a:gd name="connsiteX0" fmla="*/ 741680 w 2011680"/>
                  <a:gd name="connsiteY0" fmla="*/ 2118897 h 2139217"/>
                  <a:gd name="connsiteX1" fmla="*/ 0 w 2011680"/>
                  <a:gd name="connsiteY1" fmla="*/ 0 h 2139217"/>
                  <a:gd name="connsiteX2" fmla="*/ 2011680 w 2011680"/>
                  <a:gd name="connsiteY2" fmla="*/ 2139217 h 2139217"/>
                  <a:gd name="connsiteX3" fmla="*/ 741680 w 2011680"/>
                  <a:gd name="connsiteY3" fmla="*/ 2118897 h 2139217"/>
                  <a:gd name="connsiteX0" fmla="*/ 741680 w 2824480"/>
                  <a:gd name="connsiteY0" fmla="*/ 2118897 h 2118897"/>
                  <a:gd name="connsiteX1" fmla="*/ 0 w 2824480"/>
                  <a:gd name="connsiteY1" fmla="*/ 0 h 2118897"/>
                  <a:gd name="connsiteX2" fmla="*/ 2824480 w 2824480"/>
                  <a:gd name="connsiteY2" fmla="*/ 1702337 h 2118897"/>
                  <a:gd name="connsiteX3" fmla="*/ 741680 w 2824480"/>
                  <a:gd name="connsiteY3" fmla="*/ 2118897 h 2118897"/>
                  <a:gd name="connsiteX0" fmla="*/ 1534160 w 2824480"/>
                  <a:gd name="connsiteY0" fmla="*/ 2372897 h 2372897"/>
                  <a:gd name="connsiteX1" fmla="*/ 0 w 2824480"/>
                  <a:gd name="connsiteY1" fmla="*/ 0 h 2372897"/>
                  <a:gd name="connsiteX2" fmla="*/ 2824480 w 2824480"/>
                  <a:gd name="connsiteY2" fmla="*/ 1702337 h 2372897"/>
                  <a:gd name="connsiteX3" fmla="*/ 1534160 w 2824480"/>
                  <a:gd name="connsiteY3" fmla="*/ 2372897 h 2372897"/>
                  <a:gd name="connsiteX0" fmla="*/ 1534160 w 2824480"/>
                  <a:gd name="connsiteY0" fmla="*/ 2372897 h 2372897"/>
                  <a:gd name="connsiteX1" fmla="*/ 0 w 2824480"/>
                  <a:gd name="connsiteY1" fmla="*/ 0 h 2372897"/>
                  <a:gd name="connsiteX2" fmla="*/ 2448560 w 2824480"/>
                  <a:gd name="connsiteY2" fmla="*/ 1105749 h 2372897"/>
                  <a:gd name="connsiteX3" fmla="*/ 2824480 w 2824480"/>
                  <a:gd name="connsiteY3" fmla="*/ 1702337 h 2372897"/>
                  <a:gd name="connsiteX4" fmla="*/ 1534160 w 2824480"/>
                  <a:gd name="connsiteY4" fmla="*/ 2372897 h 2372897"/>
                  <a:gd name="connsiteX0" fmla="*/ 1534160 w 2661920"/>
                  <a:gd name="connsiteY0" fmla="*/ 2372897 h 2423697"/>
                  <a:gd name="connsiteX1" fmla="*/ 0 w 2661920"/>
                  <a:gd name="connsiteY1" fmla="*/ 0 h 2423697"/>
                  <a:gd name="connsiteX2" fmla="*/ 2448560 w 2661920"/>
                  <a:gd name="connsiteY2" fmla="*/ 1105749 h 2423697"/>
                  <a:gd name="connsiteX3" fmla="*/ 2661920 w 2661920"/>
                  <a:gd name="connsiteY3" fmla="*/ 2423697 h 2423697"/>
                  <a:gd name="connsiteX4" fmla="*/ 1534160 w 2661920"/>
                  <a:gd name="connsiteY4" fmla="*/ 2372897 h 2423697"/>
                  <a:gd name="connsiteX0" fmla="*/ 1534160 w 2814320"/>
                  <a:gd name="connsiteY0" fmla="*/ 2372897 h 2423697"/>
                  <a:gd name="connsiteX1" fmla="*/ 0 w 2814320"/>
                  <a:gd name="connsiteY1" fmla="*/ 0 h 2423697"/>
                  <a:gd name="connsiteX2" fmla="*/ 2814320 w 2814320"/>
                  <a:gd name="connsiteY2" fmla="*/ 1705189 h 2423697"/>
                  <a:gd name="connsiteX3" fmla="*/ 2661920 w 2814320"/>
                  <a:gd name="connsiteY3" fmla="*/ 2423697 h 2423697"/>
                  <a:gd name="connsiteX4" fmla="*/ 1534160 w 2814320"/>
                  <a:gd name="connsiteY4" fmla="*/ 2372897 h 2423697"/>
                  <a:gd name="connsiteX0" fmla="*/ 1554480 w 2814320"/>
                  <a:gd name="connsiteY0" fmla="*/ 2410997 h 2423697"/>
                  <a:gd name="connsiteX1" fmla="*/ 0 w 2814320"/>
                  <a:gd name="connsiteY1" fmla="*/ 0 h 2423697"/>
                  <a:gd name="connsiteX2" fmla="*/ 2814320 w 2814320"/>
                  <a:gd name="connsiteY2" fmla="*/ 1705189 h 2423697"/>
                  <a:gd name="connsiteX3" fmla="*/ 2661920 w 2814320"/>
                  <a:gd name="connsiteY3" fmla="*/ 2423697 h 2423697"/>
                  <a:gd name="connsiteX4" fmla="*/ 1554480 w 2814320"/>
                  <a:gd name="connsiteY4" fmla="*/ 2410997 h 2423697"/>
                  <a:gd name="connsiteX0" fmla="*/ 1554480 w 2814320"/>
                  <a:gd name="connsiteY0" fmla="*/ 2410997 h 2410997"/>
                  <a:gd name="connsiteX1" fmla="*/ 0 w 2814320"/>
                  <a:gd name="connsiteY1" fmla="*/ 0 h 2410997"/>
                  <a:gd name="connsiteX2" fmla="*/ 2814320 w 2814320"/>
                  <a:gd name="connsiteY2" fmla="*/ 1705189 h 2410997"/>
                  <a:gd name="connsiteX3" fmla="*/ 2654300 w 2814320"/>
                  <a:gd name="connsiteY3" fmla="*/ 2410997 h 2410997"/>
                  <a:gd name="connsiteX4" fmla="*/ 1554480 w 2814320"/>
                  <a:gd name="connsiteY4" fmla="*/ 2410997 h 2410997"/>
                  <a:gd name="connsiteX0" fmla="*/ 1554480 w 2811780"/>
                  <a:gd name="connsiteY0" fmla="*/ 2410997 h 2410997"/>
                  <a:gd name="connsiteX1" fmla="*/ 0 w 2811780"/>
                  <a:gd name="connsiteY1" fmla="*/ 0 h 2410997"/>
                  <a:gd name="connsiteX2" fmla="*/ 2811780 w 2811780"/>
                  <a:gd name="connsiteY2" fmla="*/ 1679789 h 2410997"/>
                  <a:gd name="connsiteX3" fmla="*/ 2654300 w 2811780"/>
                  <a:gd name="connsiteY3" fmla="*/ 2410997 h 2410997"/>
                  <a:gd name="connsiteX4" fmla="*/ 1554480 w 2811780"/>
                  <a:gd name="connsiteY4" fmla="*/ 2410997 h 2410997"/>
                  <a:gd name="connsiteX0" fmla="*/ 1554480 w 2816860"/>
                  <a:gd name="connsiteY0" fmla="*/ 2410997 h 2410997"/>
                  <a:gd name="connsiteX1" fmla="*/ 0 w 2816860"/>
                  <a:gd name="connsiteY1" fmla="*/ 0 h 2410997"/>
                  <a:gd name="connsiteX2" fmla="*/ 2816860 w 2816860"/>
                  <a:gd name="connsiteY2" fmla="*/ 1692489 h 2410997"/>
                  <a:gd name="connsiteX3" fmla="*/ 2654300 w 2816860"/>
                  <a:gd name="connsiteY3" fmla="*/ 2410997 h 2410997"/>
                  <a:gd name="connsiteX4" fmla="*/ 1554480 w 2816860"/>
                  <a:gd name="connsiteY4" fmla="*/ 2410997 h 2410997"/>
                  <a:gd name="connsiteX0" fmla="*/ 1554480 w 2821940"/>
                  <a:gd name="connsiteY0" fmla="*/ 2410997 h 2410997"/>
                  <a:gd name="connsiteX1" fmla="*/ 0 w 2821940"/>
                  <a:gd name="connsiteY1" fmla="*/ 0 h 2410997"/>
                  <a:gd name="connsiteX2" fmla="*/ 2821940 w 2821940"/>
                  <a:gd name="connsiteY2" fmla="*/ 1692489 h 2410997"/>
                  <a:gd name="connsiteX3" fmla="*/ 2654300 w 2821940"/>
                  <a:gd name="connsiteY3" fmla="*/ 2410997 h 2410997"/>
                  <a:gd name="connsiteX4" fmla="*/ 1554480 w 2821940"/>
                  <a:gd name="connsiteY4" fmla="*/ 2410997 h 2410997"/>
                  <a:gd name="connsiteX0" fmla="*/ 1554480 w 2821940"/>
                  <a:gd name="connsiteY0" fmla="*/ 2410997 h 2426237"/>
                  <a:gd name="connsiteX1" fmla="*/ 0 w 2821940"/>
                  <a:gd name="connsiteY1" fmla="*/ 0 h 2426237"/>
                  <a:gd name="connsiteX2" fmla="*/ 2821940 w 2821940"/>
                  <a:gd name="connsiteY2" fmla="*/ 1692489 h 2426237"/>
                  <a:gd name="connsiteX3" fmla="*/ 2649220 w 2821940"/>
                  <a:gd name="connsiteY3" fmla="*/ 2426237 h 2426237"/>
                  <a:gd name="connsiteX4" fmla="*/ 1554480 w 2821940"/>
                  <a:gd name="connsiteY4" fmla="*/ 2410997 h 2426237"/>
                  <a:gd name="connsiteX0" fmla="*/ 1554480 w 2821940"/>
                  <a:gd name="connsiteY0" fmla="*/ 2410997 h 2416077"/>
                  <a:gd name="connsiteX1" fmla="*/ 0 w 2821940"/>
                  <a:gd name="connsiteY1" fmla="*/ 0 h 2416077"/>
                  <a:gd name="connsiteX2" fmla="*/ 2821940 w 2821940"/>
                  <a:gd name="connsiteY2" fmla="*/ 1692489 h 2416077"/>
                  <a:gd name="connsiteX3" fmla="*/ 2631440 w 2821940"/>
                  <a:gd name="connsiteY3" fmla="*/ 2416077 h 2416077"/>
                  <a:gd name="connsiteX4" fmla="*/ 1554480 w 2821940"/>
                  <a:gd name="connsiteY4" fmla="*/ 2410997 h 2416077"/>
                  <a:gd name="connsiteX0" fmla="*/ 1554480 w 2821940"/>
                  <a:gd name="connsiteY0" fmla="*/ 2410997 h 2423697"/>
                  <a:gd name="connsiteX1" fmla="*/ 0 w 2821940"/>
                  <a:gd name="connsiteY1" fmla="*/ 0 h 2423697"/>
                  <a:gd name="connsiteX2" fmla="*/ 2821940 w 2821940"/>
                  <a:gd name="connsiteY2" fmla="*/ 1692489 h 2423697"/>
                  <a:gd name="connsiteX3" fmla="*/ 2641600 w 2821940"/>
                  <a:gd name="connsiteY3" fmla="*/ 2423697 h 2423697"/>
                  <a:gd name="connsiteX4" fmla="*/ 1554480 w 2821940"/>
                  <a:gd name="connsiteY4" fmla="*/ 2410997 h 2423697"/>
                  <a:gd name="connsiteX0" fmla="*/ 1554480 w 2821940"/>
                  <a:gd name="connsiteY0" fmla="*/ 2431317 h 2431317"/>
                  <a:gd name="connsiteX1" fmla="*/ 0 w 2821940"/>
                  <a:gd name="connsiteY1" fmla="*/ 0 h 2431317"/>
                  <a:gd name="connsiteX2" fmla="*/ 2821940 w 2821940"/>
                  <a:gd name="connsiteY2" fmla="*/ 1692489 h 2431317"/>
                  <a:gd name="connsiteX3" fmla="*/ 2641600 w 2821940"/>
                  <a:gd name="connsiteY3" fmla="*/ 2423697 h 2431317"/>
                  <a:gd name="connsiteX4" fmla="*/ 1554480 w 2821940"/>
                  <a:gd name="connsiteY4" fmla="*/ 2431317 h 2431317"/>
                  <a:gd name="connsiteX0" fmla="*/ 1554480 w 3789680"/>
                  <a:gd name="connsiteY0" fmla="*/ 2431317 h 2431317"/>
                  <a:gd name="connsiteX1" fmla="*/ 0 w 3789680"/>
                  <a:gd name="connsiteY1" fmla="*/ 0 h 2431317"/>
                  <a:gd name="connsiteX2" fmla="*/ 3789680 w 3789680"/>
                  <a:gd name="connsiteY2" fmla="*/ 1136229 h 2431317"/>
                  <a:gd name="connsiteX3" fmla="*/ 2641600 w 3789680"/>
                  <a:gd name="connsiteY3" fmla="*/ 2423697 h 2431317"/>
                  <a:gd name="connsiteX4" fmla="*/ 1554480 w 3789680"/>
                  <a:gd name="connsiteY4" fmla="*/ 2431317 h 2431317"/>
                  <a:gd name="connsiteX0" fmla="*/ 1554480 w 3789680"/>
                  <a:gd name="connsiteY0" fmla="*/ 2431317 h 2537997"/>
                  <a:gd name="connsiteX1" fmla="*/ 0 w 3789680"/>
                  <a:gd name="connsiteY1" fmla="*/ 0 h 2537997"/>
                  <a:gd name="connsiteX2" fmla="*/ 3789680 w 3789680"/>
                  <a:gd name="connsiteY2" fmla="*/ 1136229 h 2537997"/>
                  <a:gd name="connsiteX3" fmla="*/ 3411220 w 3789680"/>
                  <a:gd name="connsiteY3" fmla="*/ 2537997 h 2537997"/>
                  <a:gd name="connsiteX4" fmla="*/ 1554480 w 3789680"/>
                  <a:gd name="connsiteY4" fmla="*/ 2431317 h 2537997"/>
                  <a:gd name="connsiteX0" fmla="*/ 1554480 w 3797300"/>
                  <a:gd name="connsiteY0" fmla="*/ 2431317 h 2537997"/>
                  <a:gd name="connsiteX1" fmla="*/ 0 w 3797300"/>
                  <a:gd name="connsiteY1" fmla="*/ 0 h 2537997"/>
                  <a:gd name="connsiteX2" fmla="*/ 3797300 w 3797300"/>
                  <a:gd name="connsiteY2" fmla="*/ 1143849 h 2537997"/>
                  <a:gd name="connsiteX3" fmla="*/ 3411220 w 3797300"/>
                  <a:gd name="connsiteY3" fmla="*/ 2537997 h 2537997"/>
                  <a:gd name="connsiteX4" fmla="*/ 1554480 w 3797300"/>
                  <a:gd name="connsiteY4" fmla="*/ 2431317 h 2537997"/>
                  <a:gd name="connsiteX0" fmla="*/ 1554480 w 3812540"/>
                  <a:gd name="connsiteY0" fmla="*/ 2431317 h 2537997"/>
                  <a:gd name="connsiteX1" fmla="*/ 0 w 3812540"/>
                  <a:gd name="connsiteY1" fmla="*/ 0 h 2537997"/>
                  <a:gd name="connsiteX2" fmla="*/ 3812540 w 3812540"/>
                  <a:gd name="connsiteY2" fmla="*/ 1151469 h 2537997"/>
                  <a:gd name="connsiteX3" fmla="*/ 3411220 w 3812540"/>
                  <a:gd name="connsiteY3" fmla="*/ 2537997 h 2537997"/>
                  <a:gd name="connsiteX4" fmla="*/ 1554480 w 3812540"/>
                  <a:gd name="connsiteY4" fmla="*/ 2431317 h 2537997"/>
                  <a:gd name="connsiteX0" fmla="*/ 1554480 w 3812540"/>
                  <a:gd name="connsiteY0" fmla="*/ 243131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4" fmla="*/ 1554480 w 3812540"/>
                  <a:gd name="connsiteY4" fmla="*/ 2431317 h 2537997"/>
                  <a:gd name="connsiteX0" fmla="*/ 2628900 w 3812540"/>
                  <a:gd name="connsiteY0" fmla="*/ 253799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4" fmla="*/ 2628900 w 3812540"/>
                  <a:gd name="connsiteY4" fmla="*/ 2537997 h 2537997"/>
                  <a:gd name="connsiteX0" fmla="*/ 3421380 w 3812540"/>
                  <a:gd name="connsiteY0" fmla="*/ 253037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4" fmla="*/ 3421380 w 3812540"/>
                  <a:gd name="connsiteY4" fmla="*/ 2530377 h 2537997"/>
                  <a:gd name="connsiteX0" fmla="*/ 3411220 w 3812540"/>
                  <a:gd name="connsiteY0" fmla="*/ 253799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0" fmla="*/ 3417316 w 3812540"/>
                  <a:gd name="connsiteY0" fmla="*/ 2531901 h 2531901"/>
                  <a:gd name="connsiteX1" fmla="*/ 0 w 3812540"/>
                  <a:gd name="connsiteY1" fmla="*/ 0 h 2531901"/>
                  <a:gd name="connsiteX2" fmla="*/ 3812540 w 3812540"/>
                  <a:gd name="connsiteY2" fmla="*/ 1136229 h 2531901"/>
                  <a:gd name="connsiteX3" fmla="*/ 3417316 w 3812540"/>
                  <a:gd name="connsiteY3" fmla="*/ 2531901 h 2531901"/>
                  <a:gd name="connsiteX0" fmla="*/ 3417316 w 3471164"/>
                  <a:gd name="connsiteY0" fmla="*/ 2531901 h 2531901"/>
                  <a:gd name="connsiteX1" fmla="*/ 0 w 3471164"/>
                  <a:gd name="connsiteY1" fmla="*/ 0 h 2531901"/>
                  <a:gd name="connsiteX2" fmla="*/ 3471164 w 3471164"/>
                  <a:gd name="connsiteY2" fmla="*/ 2154261 h 2531901"/>
                  <a:gd name="connsiteX3" fmla="*/ 3417316 w 3471164"/>
                  <a:gd name="connsiteY3" fmla="*/ 2531901 h 2531901"/>
                  <a:gd name="connsiteX0" fmla="*/ 2594356 w 3471164"/>
                  <a:gd name="connsiteY0" fmla="*/ 2519709 h 2519709"/>
                  <a:gd name="connsiteX1" fmla="*/ 0 w 3471164"/>
                  <a:gd name="connsiteY1" fmla="*/ 0 h 2519709"/>
                  <a:gd name="connsiteX2" fmla="*/ 3471164 w 3471164"/>
                  <a:gd name="connsiteY2" fmla="*/ 2154261 h 2519709"/>
                  <a:gd name="connsiteX3" fmla="*/ 2594356 w 3471164"/>
                  <a:gd name="connsiteY3" fmla="*/ 2519709 h 2519709"/>
                  <a:gd name="connsiteX0" fmla="*/ 2594356 w 3580892"/>
                  <a:gd name="connsiteY0" fmla="*/ 2519709 h 2519709"/>
                  <a:gd name="connsiteX1" fmla="*/ 0 w 3580892"/>
                  <a:gd name="connsiteY1" fmla="*/ 0 h 2519709"/>
                  <a:gd name="connsiteX2" fmla="*/ 3580892 w 3580892"/>
                  <a:gd name="connsiteY2" fmla="*/ 2129877 h 2519709"/>
                  <a:gd name="connsiteX3" fmla="*/ 2594356 w 3580892"/>
                  <a:gd name="connsiteY3" fmla="*/ 2519709 h 2519709"/>
                  <a:gd name="connsiteX0" fmla="*/ 2606548 w 3580892"/>
                  <a:gd name="connsiteY0" fmla="*/ 2544093 h 2544093"/>
                  <a:gd name="connsiteX1" fmla="*/ 0 w 3580892"/>
                  <a:gd name="connsiteY1" fmla="*/ 0 h 2544093"/>
                  <a:gd name="connsiteX2" fmla="*/ 3580892 w 3580892"/>
                  <a:gd name="connsiteY2" fmla="*/ 2129877 h 2544093"/>
                  <a:gd name="connsiteX3" fmla="*/ 2606548 w 3580892"/>
                  <a:gd name="connsiteY3" fmla="*/ 2544093 h 2544093"/>
                  <a:gd name="connsiteX0" fmla="*/ 2606548 w 3702812"/>
                  <a:gd name="connsiteY0" fmla="*/ 2544093 h 2544093"/>
                  <a:gd name="connsiteX1" fmla="*/ 0 w 3702812"/>
                  <a:gd name="connsiteY1" fmla="*/ 0 h 2544093"/>
                  <a:gd name="connsiteX2" fmla="*/ 3702812 w 3702812"/>
                  <a:gd name="connsiteY2" fmla="*/ 1904325 h 2544093"/>
                  <a:gd name="connsiteX3" fmla="*/ 2606548 w 3702812"/>
                  <a:gd name="connsiteY3" fmla="*/ 2544093 h 2544093"/>
                  <a:gd name="connsiteX0" fmla="*/ 2606548 w 3855212"/>
                  <a:gd name="connsiteY0" fmla="*/ 2544093 h 2544093"/>
                  <a:gd name="connsiteX1" fmla="*/ 0 w 3855212"/>
                  <a:gd name="connsiteY1" fmla="*/ 0 h 2544093"/>
                  <a:gd name="connsiteX2" fmla="*/ 3855212 w 3855212"/>
                  <a:gd name="connsiteY2" fmla="*/ 2044533 h 2544093"/>
                  <a:gd name="connsiteX3" fmla="*/ 2606548 w 3855212"/>
                  <a:gd name="connsiteY3" fmla="*/ 2544093 h 2544093"/>
                  <a:gd name="connsiteX0" fmla="*/ 2947924 w 3855212"/>
                  <a:gd name="connsiteY0" fmla="*/ 2544093 h 2544093"/>
                  <a:gd name="connsiteX1" fmla="*/ 0 w 3855212"/>
                  <a:gd name="connsiteY1" fmla="*/ 0 h 2544093"/>
                  <a:gd name="connsiteX2" fmla="*/ 3855212 w 3855212"/>
                  <a:gd name="connsiteY2" fmla="*/ 2044533 h 2544093"/>
                  <a:gd name="connsiteX3" fmla="*/ 2947924 w 3855212"/>
                  <a:gd name="connsiteY3" fmla="*/ 2544093 h 2544093"/>
                  <a:gd name="connsiteX0" fmla="*/ 2990596 w 3897884"/>
                  <a:gd name="connsiteY0" fmla="*/ 2440461 h 2440461"/>
                  <a:gd name="connsiteX1" fmla="*/ 0 w 3897884"/>
                  <a:gd name="connsiteY1" fmla="*/ 0 h 2440461"/>
                  <a:gd name="connsiteX2" fmla="*/ 3897884 w 3897884"/>
                  <a:gd name="connsiteY2" fmla="*/ 1940901 h 2440461"/>
                  <a:gd name="connsiteX3" fmla="*/ 2990596 w 3897884"/>
                  <a:gd name="connsiteY3" fmla="*/ 2440461 h 2440461"/>
                  <a:gd name="connsiteX0" fmla="*/ 2947924 w 3855212"/>
                  <a:gd name="connsiteY0" fmla="*/ 2403885 h 2403885"/>
                  <a:gd name="connsiteX1" fmla="*/ 0 w 3855212"/>
                  <a:gd name="connsiteY1" fmla="*/ 0 h 2403885"/>
                  <a:gd name="connsiteX2" fmla="*/ 3855212 w 3855212"/>
                  <a:gd name="connsiteY2" fmla="*/ 1904325 h 2403885"/>
                  <a:gd name="connsiteX3" fmla="*/ 2947924 w 3855212"/>
                  <a:gd name="connsiteY3" fmla="*/ 2403885 h 2403885"/>
                  <a:gd name="connsiteX0" fmla="*/ 2947924 w 3676498"/>
                  <a:gd name="connsiteY0" fmla="*/ 2403885 h 2403885"/>
                  <a:gd name="connsiteX1" fmla="*/ 0 w 3676498"/>
                  <a:gd name="connsiteY1" fmla="*/ 0 h 2403885"/>
                  <a:gd name="connsiteX2" fmla="*/ 3676498 w 3676498"/>
                  <a:gd name="connsiteY2" fmla="*/ 1898324 h 2403885"/>
                  <a:gd name="connsiteX3" fmla="*/ 2947924 w 3676498"/>
                  <a:gd name="connsiteY3" fmla="*/ 2403885 h 240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6498" h="2403885">
                    <a:moveTo>
                      <a:pt x="2947924" y="2403885"/>
                    </a:moveTo>
                    <a:lnTo>
                      <a:pt x="0" y="0"/>
                    </a:lnTo>
                    <a:lnTo>
                      <a:pt x="3676498" y="1898324"/>
                    </a:lnTo>
                    <a:lnTo>
                      <a:pt x="2947924" y="2403885"/>
                    </a:lnTo>
                    <a:close/>
                  </a:path>
                </a:pathLst>
              </a:custGeom>
              <a:solidFill>
                <a:srgbClr val="45798B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等腰三角形 13"/>
              <p:cNvSpPr/>
              <p:nvPr/>
            </p:nvSpPr>
            <p:spPr>
              <a:xfrm>
                <a:off x="353831" y="3120517"/>
                <a:ext cx="2671770" cy="2023541"/>
              </a:xfrm>
              <a:custGeom>
                <a:avLst/>
                <a:gdLst>
                  <a:gd name="connsiteX0" fmla="*/ 0 w 2580640"/>
                  <a:gd name="connsiteY0" fmla="*/ 3155217 h 3155217"/>
                  <a:gd name="connsiteX1" fmla="*/ 1290320 w 2580640"/>
                  <a:gd name="connsiteY1" fmla="*/ 0 h 3155217"/>
                  <a:gd name="connsiteX2" fmla="*/ 2580640 w 2580640"/>
                  <a:gd name="connsiteY2" fmla="*/ 3155217 h 3155217"/>
                  <a:gd name="connsiteX3" fmla="*/ 0 w 2580640"/>
                  <a:gd name="connsiteY3" fmla="*/ 3155217 h 3155217"/>
                  <a:gd name="connsiteX0" fmla="*/ 345440 w 2926080"/>
                  <a:gd name="connsiteY0" fmla="*/ 2931697 h 2931697"/>
                  <a:gd name="connsiteX1" fmla="*/ 0 w 2926080"/>
                  <a:gd name="connsiteY1" fmla="*/ 0 h 2931697"/>
                  <a:gd name="connsiteX2" fmla="*/ 2926080 w 2926080"/>
                  <a:gd name="connsiteY2" fmla="*/ 2931697 h 2931697"/>
                  <a:gd name="connsiteX3" fmla="*/ 345440 w 2926080"/>
                  <a:gd name="connsiteY3" fmla="*/ 2931697 h 2931697"/>
                  <a:gd name="connsiteX0" fmla="*/ 213360 w 2794000"/>
                  <a:gd name="connsiteY0" fmla="*/ 2037617 h 2037617"/>
                  <a:gd name="connsiteX1" fmla="*/ 0 w 2794000"/>
                  <a:gd name="connsiteY1" fmla="*/ 0 h 2037617"/>
                  <a:gd name="connsiteX2" fmla="*/ 2794000 w 2794000"/>
                  <a:gd name="connsiteY2" fmla="*/ 2037617 h 2037617"/>
                  <a:gd name="connsiteX3" fmla="*/ 213360 w 2794000"/>
                  <a:gd name="connsiteY3" fmla="*/ 2037617 h 2037617"/>
                  <a:gd name="connsiteX0" fmla="*/ 213360 w 2814320"/>
                  <a:gd name="connsiteY0" fmla="*/ 2037617 h 2037617"/>
                  <a:gd name="connsiteX1" fmla="*/ 0 w 2814320"/>
                  <a:gd name="connsiteY1" fmla="*/ 0 h 2037617"/>
                  <a:gd name="connsiteX2" fmla="*/ 2814320 w 2814320"/>
                  <a:gd name="connsiteY2" fmla="*/ 1986817 h 2037617"/>
                  <a:gd name="connsiteX3" fmla="*/ 213360 w 2814320"/>
                  <a:gd name="connsiteY3" fmla="*/ 2037617 h 2037617"/>
                  <a:gd name="connsiteX0" fmla="*/ 213360 w 1524000"/>
                  <a:gd name="connsiteY0" fmla="*/ 203761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13360 w 1524000"/>
                  <a:gd name="connsiteY3" fmla="*/ 2037617 h 2403377"/>
                  <a:gd name="connsiteX0" fmla="*/ 254000 w 1524000"/>
                  <a:gd name="connsiteY0" fmla="*/ 238305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54000 w 1524000"/>
                  <a:gd name="connsiteY3" fmla="*/ 2383057 h 2403377"/>
                  <a:gd name="connsiteX0" fmla="*/ 254000 w 1544320"/>
                  <a:gd name="connsiteY0" fmla="*/ 2383057 h 2403377"/>
                  <a:gd name="connsiteX1" fmla="*/ 0 w 1544320"/>
                  <a:gd name="connsiteY1" fmla="*/ 0 h 2403377"/>
                  <a:gd name="connsiteX2" fmla="*/ 1544320 w 1544320"/>
                  <a:gd name="connsiteY2" fmla="*/ 2403377 h 2403377"/>
                  <a:gd name="connsiteX3" fmla="*/ 254000 w 1544320"/>
                  <a:gd name="connsiteY3" fmla="*/ 2383057 h 2403377"/>
                  <a:gd name="connsiteX0" fmla="*/ 241300 w 1544320"/>
                  <a:gd name="connsiteY0" fmla="*/ 2400837 h 2403377"/>
                  <a:gd name="connsiteX1" fmla="*/ 0 w 1544320"/>
                  <a:gd name="connsiteY1" fmla="*/ 0 h 2403377"/>
                  <a:gd name="connsiteX2" fmla="*/ 1544320 w 1544320"/>
                  <a:gd name="connsiteY2" fmla="*/ 2403377 h 2403377"/>
                  <a:gd name="connsiteX3" fmla="*/ 241300 w 1544320"/>
                  <a:gd name="connsiteY3" fmla="*/ 2400837 h 2403377"/>
                  <a:gd name="connsiteX0" fmla="*/ 233680 w 1544320"/>
                  <a:gd name="connsiteY0" fmla="*/ 2400837 h 2403377"/>
                  <a:gd name="connsiteX1" fmla="*/ 0 w 1544320"/>
                  <a:gd name="connsiteY1" fmla="*/ 0 h 2403377"/>
                  <a:gd name="connsiteX2" fmla="*/ 1544320 w 1544320"/>
                  <a:gd name="connsiteY2" fmla="*/ 2403377 h 2403377"/>
                  <a:gd name="connsiteX3" fmla="*/ 233680 w 1544320"/>
                  <a:gd name="connsiteY3" fmla="*/ 2400837 h 2403377"/>
                  <a:gd name="connsiteX0" fmla="*/ 233680 w 3395980"/>
                  <a:gd name="connsiteY0" fmla="*/ 2400837 h 2510057"/>
                  <a:gd name="connsiteX1" fmla="*/ 0 w 3395980"/>
                  <a:gd name="connsiteY1" fmla="*/ 0 h 2510057"/>
                  <a:gd name="connsiteX2" fmla="*/ 3395980 w 3395980"/>
                  <a:gd name="connsiteY2" fmla="*/ 2510057 h 2510057"/>
                  <a:gd name="connsiteX3" fmla="*/ 233680 w 3395980"/>
                  <a:gd name="connsiteY3" fmla="*/ 2400837 h 2510057"/>
                  <a:gd name="connsiteX0" fmla="*/ 0 w 3474720"/>
                  <a:gd name="connsiteY0" fmla="*/ 2530377 h 2530377"/>
                  <a:gd name="connsiteX1" fmla="*/ 78740 w 3474720"/>
                  <a:gd name="connsiteY1" fmla="*/ 0 h 2530377"/>
                  <a:gd name="connsiteX2" fmla="*/ 3474720 w 3474720"/>
                  <a:gd name="connsiteY2" fmla="*/ 2510057 h 2530377"/>
                  <a:gd name="connsiteX3" fmla="*/ 0 w 3474720"/>
                  <a:gd name="connsiteY3" fmla="*/ 2530377 h 2530377"/>
                  <a:gd name="connsiteX0" fmla="*/ 0 w 3703320"/>
                  <a:gd name="connsiteY0" fmla="*/ 2530377 h 2530377"/>
                  <a:gd name="connsiteX1" fmla="*/ 307340 w 3703320"/>
                  <a:gd name="connsiteY1" fmla="*/ 0 h 2530377"/>
                  <a:gd name="connsiteX2" fmla="*/ 3703320 w 3703320"/>
                  <a:gd name="connsiteY2" fmla="*/ 2510057 h 2530377"/>
                  <a:gd name="connsiteX3" fmla="*/ 0 w 3703320"/>
                  <a:gd name="connsiteY3" fmla="*/ 2530377 h 2530377"/>
                  <a:gd name="connsiteX0" fmla="*/ 0 w 3227832"/>
                  <a:gd name="connsiteY0" fmla="*/ 2530377 h 2530377"/>
                  <a:gd name="connsiteX1" fmla="*/ 307340 w 3227832"/>
                  <a:gd name="connsiteY1" fmla="*/ 0 h 2530377"/>
                  <a:gd name="connsiteX2" fmla="*/ 3227832 w 3227832"/>
                  <a:gd name="connsiteY2" fmla="*/ 2516153 h 2530377"/>
                  <a:gd name="connsiteX3" fmla="*/ 0 w 3227832"/>
                  <a:gd name="connsiteY3" fmla="*/ 2530377 h 2530377"/>
                  <a:gd name="connsiteX0" fmla="*/ 0 w 3227832"/>
                  <a:gd name="connsiteY0" fmla="*/ 2390169 h 2390169"/>
                  <a:gd name="connsiteX1" fmla="*/ 307340 w 3227832"/>
                  <a:gd name="connsiteY1" fmla="*/ 0 h 2390169"/>
                  <a:gd name="connsiteX2" fmla="*/ 3227832 w 3227832"/>
                  <a:gd name="connsiteY2" fmla="*/ 2375945 h 2390169"/>
                  <a:gd name="connsiteX3" fmla="*/ 0 w 3227832"/>
                  <a:gd name="connsiteY3" fmla="*/ 2390169 h 2390169"/>
                  <a:gd name="connsiteX0" fmla="*/ 0 w 3236698"/>
                  <a:gd name="connsiteY0" fmla="*/ 2390169 h 2390169"/>
                  <a:gd name="connsiteX1" fmla="*/ 307340 w 3236698"/>
                  <a:gd name="connsiteY1" fmla="*/ 0 h 2390169"/>
                  <a:gd name="connsiteX2" fmla="*/ 3236698 w 3236698"/>
                  <a:gd name="connsiteY2" fmla="*/ 2380261 h 2390169"/>
                  <a:gd name="connsiteX3" fmla="*/ 0 w 3236698"/>
                  <a:gd name="connsiteY3" fmla="*/ 2390169 h 2390169"/>
                  <a:gd name="connsiteX0" fmla="*/ 0 w 3241131"/>
                  <a:gd name="connsiteY0" fmla="*/ 2390169 h 2390169"/>
                  <a:gd name="connsiteX1" fmla="*/ 307340 w 3241131"/>
                  <a:gd name="connsiteY1" fmla="*/ 0 h 2390169"/>
                  <a:gd name="connsiteX2" fmla="*/ 3241131 w 3241131"/>
                  <a:gd name="connsiteY2" fmla="*/ 2388893 h 2390169"/>
                  <a:gd name="connsiteX3" fmla="*/ 0 w 3241131"/>
                  <a:gd name="connsiteY3" fmla="*/ 2390169 h 239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1131" h="2390169">
                    <a:moveTo>
                      <a:pt x="0" y="2390169"/>
                    </a:moveTo>
                    <a:lnTo>
                      <a:pt x="307340" y="0"/>
                    </a:lnTo>
                    <a:lnTo>
                      <a:pt x="3241131" y="2388893"/>
                    </a:lnTo>
                    <a:lnTo>
                      <a:pt x="0" y="2390169"/>
                    </a:lnTo>
                    <a:close/>
                  </a:path>
                </a:pathLst>
              </a:custGeom>
              <a:solidFill>
                <a:srgbClr val="A2C5D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平行四边形 22"/>
              <p:cNvSpPr/>
              <p:nvPr/>
            </p:nvSpPr>
            <p:spPr>
              <a:xfrm rot="16200000" flipH="1">
                <a:off x="-600142" y="3485204"/>
                <a:ext cx="2607067" cy="706500"/>
              </a:xfrm>
              <a:custGeom>
                <a:avLst/>
                <a:gdLst>
                  <a:gd name="connsiteX0" fmla="*/ 0 w 2605961"/>
                  <a:gd name="connsiteY0" fmla="*/ 621119 h 621119"/>
                  <a:gd name="connsiteX1" fmla="*/ 450491 w 2605961"/>
                  <a:gd name="connsiteY1" fmla="*/ 0 h 621119"/>
                  <a:gd name="connsiteX2" fmla="*/ 2605961 w 2605961"/>
                  <a:gd name="connsiteY2" fmla="*/ 0 h 621119"/>
                  <a:gd name="connsiteX3" fmla="*/ 2155470 w 2605961"/>
                  <a:gd name="connsiteY3" fmla="*/ 621119 h 621119"/>
                  <a:gd name="connsiteX4" fmla="*/ 0 w 2605961"/>
                  <a:gd name="connsiteY4" fmla="*/ 621119 h 621119"/>
                  <a:gd name="connsiteX0" fmla="*/ 0 w 2605961"/>
                  <a:gd name="connsiteY0" fmla="*/ 621119 h 621119"/>
                  <a:gd name="connsiteX1" fmla="*/ 2084 w 2605961"/>
                  <a:gd name="connsiteY1" fmla="*/ 17585 h 621119"/>
                  <a:gd name="connsiteX2" fmla="*/ 2605961 w 2605961"/>
                  <a:gd name="connsiteY2" fmla="*/ 0 h 621119"/>
                  <a:gd name="connsiteX3" fmla="*/ 2155470 w 2605961"/>
                  <a:gd name="connsiteY3" fmla="*/ 621119 h 621119"/>
                  <a:gd name="connsiteX4" fmla="*/ 0 w 2605961"/>
                  <a:gd name="connsiteY4" fmla="*/ 621119 h 621119"/>
                  <a:gd name="connsiteX0" fmla="*/ 367194 w 2603878"/>
                  <a:gd name="connsiteY0" fmla="*/ 682665 h 682665"/>
                  <a:gd name="connsiteX1" fmla="*/ 1 w 2603878"/>
                  <a:gd name="connsiteY1" fmla="*/ 17585 h 682665"/>
                  <a:gd name="connsiteX2" fmla="*/ 2603878 w 2603878"/>
                  <a:gd name="connsiteY2" fmla="*/ 0 h 682665"/>
                  <a:gd name="connsiteX3" fmla="*/ 2153387 w 2603878"/>
                  <a:gd name="connsiteY3" fmla="*/ 621119 h 682665"/>
                  <a:gd name="connsiteX4" fmla="*/ 367194 w 2603878"/>
                  <a:gd name="connsiteY4" fmla="*/ 682665 h 682665"/>
                  <a:gd name="connsiteX0" fmla="*/ 382435 w 2603878"/>
                  <a:gd name="connsiteY0" fmla="*/ 667425 h 667425"/>
                  <a:gd name="connsiteX1" fmla="*/ 1 w 2603878"/>
                  <a:gd name="connsiteY1" fmla="*/ 17585 h 667425"/>
                  <a:gd name="connsiteX2" fmla="*/ 2603878 w 2603878"/>
                  <a:gd name="connsiteY2" fmla="*/ 0 h 667425"/>
                  <a:gd name="connsiteX3" fmla="*/ 2153387 w 2603878"/>
                  <a:gd name="connsiteY3" fmla="*/ 621119 h 667425"/>
                  <a:gd name="connsiteX4" fmla="*/ 382435 w 2603878"/>
                  <a:gd name="connsiteY4" fmla="*/ 667425 h 667425"/>
                  <a:gd name="connsiteX0" fmla="*/ 382434 w 2603877"/>
                  <a:gd name="connsiteY0" fmla="*/ 667425 h 667425"/>
                  <a:gd name="connsiteX1" fmla="*/ 0 w 2603877"/>
                  <a:gd name="connsiteY1" fmla="*/ 17585 h 667425"/>
                  <a:gd name="connsiteX2" fmla="*/ 2603877 w 2603877"/>
                  <a:gd name="connsiteY2" fmla="*/ 0 h 667425"/>
                  <a:gd name="connsiteX3" fmla="*/ 2153386 w 2603877"/>
                  <a:gd name="connsiteY3" fmla="*/ 621119 h 667425"/>
                  <a:gd name="connsiteX4" fmla="*/ 382434 w 2603877"/>
                  <a:gd name="connsiteY4" fmla="*/ 667425 h 667425"/>
                  <a:gd name="connsiteX0" fmla="*/ 387514 w 2603877"/>
                  <a:gd name="connsiteY0" fmla="*/ 647105 h 647105"/>
                  <a:gd name="connsiteX1" fmla="*/ 0 w 2603877"/>
                  <a:gd name="connsiteY1" fmla="*/ 17585 h 647105"/>
                  <a:gd name="connsiteX2" fmla="*/ 2603877 w 2603877"/>
                  <a:gd name="connsiteY2" fmla="*/ 0 h 647105"/>
                  <a:gd name="connsiteX3" fmla="*/ 2153386 w 2603877"/>
                  <a:gd name="connsiteY3" fmla="*/ 621119 h 647105"/>
                  <a:gd name="connsiteX4" fmla="*/ 387514 w 2603877"/>
                  <a:gd name="connsiteY4" fmla="*/ 647105 h 647105"/>
                  <a:gd name="connsiteX0" fmla="*/ 367194 w 2603877"/>
                  <a:gd name="connsiteY0" fmla="*/ 631865 h 631865"/>
                  <a:gd name="connsiteX1" fmla="*/ 0 w 2603877"/>
                  <a:gd name="connsiteY1" fmla="*/ 17585 h 631865"/>
                  <a:gd name="connsiteX2" fmla="*/ 2603877 w 2603877"/>
                  <a:gd name="connsiteY2" fmla="*/ 0 h 631865"/>
                  <a:gd name="connsiteX3" fmla="*/ 2153386 w 2603877"/>
                  <a:gd name="connsiteY3" fmla="*/ 621119 h 631865"/>
                  <a:gd name="connsiteX4" fmla="*/ 367194 w 2603877"/>
                  <a:gd name="connsiteY4" fmla="*/ 631865 h 631865"/>
                  <a:gd name="connsiteX0" fmla="*/ 367194 w 2603877"/>
                  <a:gd name="connsiteY0" fmla="*/ 631865 h 631865"/>
                  <a:gd name="connsiteX1" fmla="*/ 0 w 2603877"/>
                  <a:gd name="connsiteY1" fmla="*/ 17585 h 631865"/>
                  <a:gd name="connsiteX2" fmla="*/ 2603877 w 2603877"/>
                  <a:gd name="connsiteY2" fmla="*/ 0 h 631865"/>
                  <a:gd name="connsiteX3" fmla="*/ 2153386 w 2603877"/>
                  <a:gd name="connsiteY3" fmla="*/ 621119 h 631865"/>
                  <a:gd name="connsiteX4" fmla="*/ 367194 w 2603877"/>
                  <a:gd name="connsiteY4" fmla="*/ 631865 h 631865"/>
                  <a:gd name="connsiteX0" fmla="*/ 362114 w 2603877"/>
                  <a:gd name="connsiteY0" fmla="*/ 626785 h 626785"/>
                  <a:gd name="connsiteX1" fmla="*/ 0 w 2603877"/>
                  <a:gd name="connsiteY1" fmla="*/ 17585 h 626785"/>
                  <a:gd name="connsiteX2" fmla="*/ 2603877 w 2603877"/>
                  <a:gd name="connsiteY2" fmla="*/ 0 h 626785"/>
                  <a:gd name="connsiteX3" fmla="*/ 2153386 w 2603877"/>
                  <a:gd name="connsiteY3" fmla="*/ 621119 h 626785"/>
                  <a:gd name="connsiteX4" fmla="*/ 362114 w 2603877"/>
                  <a:gd name="connsiteY4" fmla="*/ 626785 h 626785"/>
                  <a:gd name="connsiteX0" fmla="*/ 453554 w 2695317"/>
                  <a:gd name="connsiteY0" fmla="*/ 626785 h 626785"/>
                  <a:gd name="connsiteX1" fmla="*/ 0 w 2695317"/>
                  <a:gd name="connsiteY1" fmla="*/ 12505 h 626785"/>
                  <a:gd name="connsiteX2" fmla="*/ 2695317 w 2695317"/>
                  <a:gd name="connsiteY2" fmla="*/ 0 h 626785"/>
                  <a:gd name="connsiteX3" fmla="*/ 2244826 w 2695317"/>
                  <a:gd name="connsiteY3" fmla="*/ 621119 h 626785"/>
                  <a:gd name="connsiteX4" fmla="*/ 453554 w 2695317"/>
                  <a:gd name="connsiteY4" fmla="*/ 626785 h 626785"/>
                  <a:gd name="connsiteX0" fmla="*/ 453554 w 2695317"/>
                  <a:gd name="connsiteY0" fmla="*/ 626785 h 626785"/>
                  <a:gd name="connsiteX1" fmla="*/ 0 w 2695317"/>
                  <a:gd name="connsiteY1" fmla="*/ 7425 h 626785"/>
                  <a:gd name="connsiteX2" fmla="*/ 2695317 w 2695317"/>
                  <a:gd name="connsiteY2" fmla="*/ 0 h 626785"/>
                  <a:gd name="connsiteX3" fmla="*/ 2244826 w 2695317"/>
                  <a:gd name="connsiteY3" fmla="*/ 621119 h 626785"/>
                  <a:gd name="connsiteX4" fmla="*/ 453554 w 2695317"/>
                  <a:gd name="connsiteY4" fmla="*/ 626785 h 626785"/>
                  <a:gd name="connsiteX0" fmla="*/ 466905 w 2708668"/>
                  <a:gd name="connsiteY0" fmla="*/ 626785 h 626785"/>
                  <a:gd name="connsiteX1" fmla="*/ 13351 w 2708668"/>
                  <a:gd name="connsiteY1" fmla="*/ 7425 h 626785"/>
                  <a:gd name="connsiteX2" fmla="*/ 0 w 2708668"/>
                  <a:gd name="connsiteY2" fmla="*/ 378 h 626785"/>
                  <a:gd name="connsiteX3" fmla="*/ 2708668 w 2708668"/>
                  <a:gd name="connsiteY3" fmla="*/ 0 h 626785"/>
                  <a:gd name="connsiteX4" fmla="*/ 2258177 w 2708668"/>
                  <a:gd name="connsiteY4" fmla="*/ 621119 h 626785"/>
                  <a:gd name="connsiteX5" fmla="*/ 466905 w 2708668"/>
                  <a:gd name="connsiteY5" fmla="*/ 626785 h 626785"/>
                  <a:gd name="connsiteX0" fmla="*/ 453554 w 2695317"/>
                  <a:gd name="connsiteY0" fmla="*/ 626785 h 626785"/>
                  <a:gd name="connsiteX1" fmla="*/ 0 w 2695317"/>
                  <a:gd name="connsiteY1" fmla="*/ 7425 h 626785"/>
                  <a:gd name="connsiteX2" fmla="*/ 98410 w 2695317"/>
                  <a:gd name="connsiteY2" fmla="*/ 168018 h 626785"/>
                  <a:gd name="connsiteX3" fmla="*/ 2695317 w 2695317"/>
                  <a:gd name="connsiteY3" fmla="*/ 0 h 626785"/>
                  <a:gd name="connsiteX4" fmla="*/ 2244826 w 2695317"/>
                  <a:gd name="connsiteY4" fmla="*/ 621119 h 626785"/>
                  <a:gd name="connsiteX5" fmla="*/ 453554 w 2695317"/>
                  <a:gd name="connsiteY5" fmla="*/ 626785 h 626785"/>
                  <a:gd name="connsiteX0" fmla="*/ 453554 w 2695317"/>
                  <a:gd name="connsiteY0" fmla="*/ 656887 h 656887"/>
                  <a:gd name="connsiteX1" fmla="*/ 0 w 2695317"/>
                  <a:gd name="connsiteY1" fmla="*/ 37527 h 656887"/>
                  <a:gd name="connsiteX2" fmla="*/ 88250 w 2695317"/>
                  <a:gd name="connsiteY2" fmla="*/ 0 h 656887"/>
                  <a:gd name="connsiteX3" fmla="*/ 2695317 w 2695317"/>
                  <a:gd name="connsiteY3" fmla="*/ 30102 h 656887"/>
                  <a:gd name="connsiteX4" fmla="*/ 2244826 w 2695317"/>
                  <a:gd name="connsiteY4" fmla="*/ 651221 h 656887"/>
                  <a:gd name="connsiteX5" fmla="*/ 453554 w 2695317"/>
                  <a:gd name="connsiteY5" fmla="*/ 656887 h 656887"/>
                  <a:gd name="connsiteX0" fmla="*/ 372274 w 2614037"/>
                  <a:gd name="connsiteY0" fmla="*/ 656887 h 656887"/>
                  <a:gd name="connsiteX1" fmla="*/ 0 w 2614037"/>
                  <a:gd name="connsiteY1" fmla="*/ 169607 h 656887"/>
                  <a:gd name="connsiteX2" fmla="*/ 6970 w 2614037"/>
                  <a:gd name="connsiteY2" fmla="*/ 0 h 656887"/>
                  <a:gd name="connsiteX3" fmla="*/ 2614037 w 2614037"/>
                  <a:gd name="connsiteY3" fmla="*/ 30102 h 656887"/>
                  <a:gd name="connsiteX4" fmla="*/ 2163546 w 2614037"/>
                  <a:gd name="connsiteY4" fmla="*/ 651221 h 656887"/>
                  <a:gd name="connsiteX5" fmla="*/ 372274 w 2614037"/>
                  <a:gd name="connsiteY5" fmla="*/ 656887 h 656887"/>
                  <a:gd name="connsiteX0" fmla="*/ 380544 w 2622307"/>
                  <a:gd name="connsiteY0" fmla="*/ 636567 h 636567"/>
                  <a:gd name="connsiteX1" fmla="*/ 8270 w 2622307"/>
                  <a:gd name="connsiteY1" fmla="*/ 149287 h 636567"/>
                  <a:gd name="connsiteX2" fmla="*/ 0 w 2622307"/>
                  <a:gd name="connsiteY2" fmla="*/ 0 h 636567"/>
                  <a:gd name="connsiteX3" fmla="*/ 2622307 w 2622307"/>
                  <a:gd name="connsiteY3" fmla="*/ 9782 h 636567"/>
                  <a:gd name="connsiteX4" fmla="*/ 2171816 w 2622307"/>
                  <a:gd name="connsiteY4" fmla="*/ 630901 h 636567"/>
                  <a:gd name="connsiteX5" fmla="*/ 380544 w 2622307"/>
                  <a:gd name="connsiteY5" fmla="*/ 636567 h 636567"/>
                  <a:gd name="connsiteX0" fmla="*/ 380544 w 2622307"/>
                  <a:gd name="connsiteY0" fmla="*/ 631487 h 631487"/>
                  <a:gd name="connsiteX1" fmla="*/ 8270 w 2622307"/>
                  <a:gd name="connsiteY1" fmla="*/ 144207 h 631487"/>
                  <a:gd name="connsiteX2" fmla="*/ 0 w 2622307"/>
                  <a:gd name="connsiteY2" fmla="*/ 0 h 631487"/>
                  <a:gd name="connsiteX3" fmla="*/ 2622307 w 2622307"/>
                  <a:gd name="connsiteY3" fmla="*/ 4702 h 631487"/>
                  <a:gd name="connsiteX4" fmla="*/ 2171816 w 2622307"/>
                  <a:gd name="connsiteY4" fmla="*/ 625821 h 631487"/>
                  <a:gd name="connsiteX5" fmla="*/ 380544 w 2622307"/>
                  <a:gd name="connsiteY5" fmla="*/ 631487 h 631487"/>
                  <a:gd name="connsiteX0" fmla="*/ 372274 w 2614037"/>
                  <a:gd name="connsiteY0" fmla="*/ 626785 h 626785"/>
                  <a:gd name="connsiteX1" fmla="*/ 0 w 2614037"/>
                  <a:gd name="connsiteY1" fmla="*/ 139505 h 626785"/>
                  <a:gd name="connsiteX2" fmla="*/ 6970 w 2614037"/>
                  <a:gd name="connsiteY2" fmla="*/ 378 h 626785"/>
                  <a:gd name="connsiteX3" fmla="*/ 2614037 w 2614037"/>
                  <a:gd name="connsiteY3" fmla="*/ 0 h 626785"/>
                  <a:gd name="connsiteX4" fmla="*/ 2163546 w 2614037"/>
                  <a:gd name="connsiteY4" fmla="*/ 621119 h 626785"/>
                  <a:gd name="connsiteX5" fmla="*/ 372274 w 2614037"/>
                  <a:gd name="connsiteY5" fmla="*/ 626785 h 626785"/>
                  <a:gd name="connsiteX0" fmla="*/ 443395 w 2614037"/>
                  <a:gd name="connsiteY0" fmla="*/ 626787 h 626787"/>
                  <a:gd name="connsiteX1" fmla="*/ 0 w 2614037"/>
                  <a:gd name="connsiteY1" fmla="*/ 139505 h 626787"/>
                  <a:gd name="connsiteX2" fmla="*/ 6970 w 2614037"/>
                  <a:gd name="connsiteY2" fmla="*/ 378 h 626787"/>
                  <a:gd name="connsiteX3" fmla="*/ 2614037 w 2614037"/>
                  <a:gd name="connsiteY3" fmla="*/ 0 h 626787"/>
                  <a:gd name="connsiteX4" fmla="*/ 2163546 w 2614037"/>
                  <a:gd name="connsiteY4" fmla="*/ 621119 h 626787"/>
                  <a:gd name="connsiteX5" fmla="*/ 443395 w 2614037"/>
                  <a:gd name="connsiteY5" fmla="*/ 626787 h 626787"/>
                  <a:gd name="connsiteX0" fmla="*/ 436087 w 2614037"/>
                  <a:gd name="connsiteY0" fmla="*/ 626787 h 626787"/>
                  <a:gd name="connsiteX1" fmla="*/ 0 w 2614037"/>
                  <a:gd name="connsiteY1" fmla="*/ 139505 h 626787"/>
                  <a:gd name="connsiteX2" fmla="*/ 6970 w 2614037"/>
                  <a:gd name="connsiteY2" fmla="*/ 378 h 626787"/>
                  <a:gd name="connsiteX3" fmla="*/ 2614037 w 2614037"/>
                  <a:gd name="connsiteY3" fmla="*/ 0 h 626787"/>
                  <a:gd name="connsiteX4" fmla="*/ 2163546 w 2614037"/>
                  <a:gd name="connsiteY4" fmla="*/ 621119 h 626787"/>
                  <a:gd name="connsiteX5" fmla="*/ 436087 w 2614037"/>
                  <a:gd name="connsiteY5" fmla="*/ 626787 h 626787"/>
                  <a:gd name="connsiteX0" fmla="*/ 436087 w 2614037"/>
                  <a:gd name="connsiteY0" fmla="*/ 626787 h 626787"/>
                  <a:gd name="connsiteX1" fmla="*/ 0 w 2614037"/>
                  <a:gd name="connsiteY1" fmla="*/ 129779 h 626787"/>
                  <a:gd name="connsiteX2" fmla="*/ 6970 w 2614037"/>
                  <a:gd name="connsiteY2" fmla="*/ 378 h 626787"/>
                  <a:gd name="connsiteX3" fmla="*/ 2614037 w 2614037"/>
                  <a:gd name="connsiteY3" fmla="*/ 0 h 626787"/>
                  <a:gd name="connsiteX4" fmla="*/ 2163546 w 2614037"/>
                  <a:gd name="connsiteY4" fmla="*/ 621119 h 626787"/>
                  <a:gd name="connsiteX5" fmla="*/ 436087 w 2614037"/>
                  <a:gd name="connsiteY5" fmla="*/ 626787 h 626787"/>
                  <a:gd name="connsiteX0" fmla="*/ 429117 w 2607067"/>
                  <a:gd name="connsiteY0" fmla="*/ 626787 h 626787"/>
                  <a:gd name="connsiteX1" fmla="*/ 3992 w 2607067"/>
                  <a:gd name="connsiteY1" fmla="*/ 136263 h 626787"/>
                  <a:gd name="connsiteX2" fmla="*/ 0 w 2607067"/>
                  <a:gd name="connsiteY2" fmla="*/ 378 h 626787"/>
                  <a:gd name="connsiteX3" fmla="*/ 2607067 w 2607067"/>
                  <a:gd name="connsiteY3" fmla="*/ 0 h 626787"/>
                  <a:gd name="connsiteX4" fmla="*/ 2156576 w 2607067"/>
                  <a:gd name="connsiteY4" fmla="*/ 621119 h 626787"/>
                  <a:gd name="connsiteX5" fmla="*/ 429117 w 2607067"/>
                  <a:gd name="connsiteY5" fmla="*/ 626787 h 62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7067" h="626787">
                    <a:moveTo>
                      <a:pt x="429117" y="626787"/>
                    </a:moveTo>
                    <a:lnTo>
                      <a:pt x="3992" y="136263"/>
                    </a:lnTo>
                    <a:lnTo>
                      <a:pt x="0" y="378"/>
                    </a:lnTo>
                    <a:lnTo>
                      <a:pt x="2607067" y="0"/>
                    </a:lnTo>
                    <a:lnTo>
                      <a:pt x="2156576" y="621119"/>
                    </a:lnTo>
                    <a:lnTo>
                      <a:pt x="429117" y="626787"/>
                    </a:lnTo>
                    <a:close/>
                  </a:path>
                </a:pathLst>
              </a:custGeom>
              <a:solidFill>
                <a:schemeClr val="accent6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31452" y="1296495"/>
              <a:ext cx="3521662" cy="2528730"/>
              <a:chOff x="1131453" y="1399378"/>
              <a:chExt cx="3561878" cy="2557608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4100112" y="3529881"/>
                <a:ext cx="593219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2.4m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0" name="accident_130175">
                <a:extLst>
                  <a:ext uri="{FF2B5EF4-FFF2-40B4-BE49-F238E27FC236}">
                    <a16:creationId xmlns:a16="http://schemas.microsoft.com/office/drawing/2014/main" id="{54405246-CCE2-4201-BBB1-D3F3EB6E740D}"/>
                  </a:ext>
                </a:extLst>
              </p:cNvPr>
              <p:cNvSpPr/>
              <p:nvPr/>
            </p:nvSpPr>
            <p:spPr>
              <a:xfrm flipH="1">
                <a:off x="1945318" y="2750887"/>
                <a:ext cx="702396" cy="927476"/>
              </a:xfrm>
              <a:custGeom>
                <a:avLst/>
                <a:gdLst>
                  <a:gd name="connsiteX0" fmla="*/ 16452 w 607639"/>
                  <a:gd name="connsiteY0" fmla="*/ 485612 h 518425"/>
                  <a:gd name="connsiteX1" fmla="*/ 591187 w 607639"/>
                  <a:gd name="connsiteY1" fmla="*/ 485612 h 518425"/>
                  <a:gd name="connsiteX2" fmla="*/ 607639 w 607639"/>
                  <a:gd name="connsiteY2" fmla="*/ 502068 h 518425"/>
                  <a:gd name="connsiteX3" fmla="*/ 591187 w 607639"/>
                  <a:gd name="connsiteY3" fmla="*/ 518425 h 518425"/>
                  <a:gd name="connsiteX4" fmla="*/ 16452 w 607639"/>
                  <a:gd name="connsiteY4" fmla="*/ 518425 h 518425"/>
                  <a:gd name="connsiteX5" fmla="*/ 0 w 607639"/>
                  <a:gd name="connsiteY5" fmla="*/ 502068 h 518425"/>
                  <a:gd name="connsiteX6" fmla="*/ 16452 w 607639"/>
                  <a:gd name="connsiteY6" fmla="*/ 485612 h 518425"/>
                  <a:gd name="connsiteX7" fmla="*/ 109937 w 607639"/>
                  <a:gd name="connsiteY7" fmla="*/ 432232 h 518425"/>
                  <a:gd name="connsiteX8" fmla="*/ 215430 w 607639"/>
                  <a:gd name="connsiteY8" fmla="*/ 445697 h 518425"/>
                  <a:gd name="connsiteX9" fmla="*/ 226758 w 607639"/>
                  <a:gd name="connsiteY9" fmla="*/ 460342 h 518425"/>
                  <a:gd name="connsiteX10" fmla="*/ 212081 w 607639"/>
                  <a:gd name="connsiteY10" fmla="*/ 471744 h 518425"/>
                  <a:gd name="connsiteX11" fmla="*/ 106588 w 607639"/>
                  <a:gd name="connsiteY11" fmla="*/ 458278 h 518425"/>
                  <a:gd name="connsiteX12" fmla="*/ 95260 w 607639"/>
                  <a:gd name="connsiteY12" fmla="*/ 443633 h 518425"/>
                  <a:gd name="connsiteX13" fmla="*/ 109937 w 607639"/>
                  <a:gd name="connsiteY13" fmla="*/ 432232 h 518425"/>
                  <a:gd name="connsiteX14" fmla="*/ 527866 w 607639"/>
                  <a:gd name="connsiteY14" fmla="*/ 362687 h 518425"/>
                  <a:gd name="connsiteX15" fmla="*/ 574649 w 607639"/>
                  <a:gd name="connsiteY15" fmla="*/ 398013 h 518425"/>
                  <a:gd name="connsiteX16" fmla="*/ 580361 w 607639"/>
                  <a:gd name="connsiteY16" fmla="*/ 439342 h 518425"/>
                  <a:gd name="connsiteX17" fmla="*/ 538897 w 607639"/>
                  <a:gd name="connsiteY17" fmla="*/ 445147 h 518425"/>
                  <a:gd name="connsiteX18" fmla="*/ 447103 w 607639"/>
                  <a:gd name="connsiteY18" fmla="*/ 375676 h 518425"/>
                  <a:gd name="connsiteX19" fmla="*/ 465521 w 607639"/>
                  <a:gd name="connsiteY19" fmla="*/ 365147 h 518425"/>
                  <a:gd name="connsiteX20" fmla="*/ 119072 w 607639"/>
                  <a:gd name="connsiteY20" fmla="*/ 316777 h 518425"/>
                  <a:gd name="connsiteX21" fmla="*/ 128852 w 607639"/>
                  <a:gd name="connsiteY21" fmla="*/ 318905 h 518425"/>
                  <a:gd name="connsiteX22" fmla="*/ 276960 w 607639"/>
                  <a:gd name="connsiteY22" fmla="*/ 421025 h 518425"/>
                  <a:gd name="connsiteX23" fmla="*/ 280310 w 607639"/>
                  <a:gd name="connsiteY23" fmla="*/ 439324 h 518425"/>
                  <a:gd name="connsiteX24" fmla="*/ 262080 w 607639"/>
                  <a:gd name="connsiteY24" fmla="*/ 442669 h 518425"/>
                  <a:gd name="connsiteX25" fmla="*/ 113972 w 607639"/>
                  <a:gd name="connsiteY25" fmla="*/ 340450 h 518425"/>
                  <a:gd name="connsiteX26" fmla="*/ 110622 w 607639"/>
                  <a:gd name="connsiteY26" fmla="*/ 322250 h 518425"/>
                  <a:gd name="connsiteX27" fmla="*/ 119072 w 607639"/>
                  <a:gd name="connsiteY27" fmla="*/ 316777 h 518425"/>
                  <a:gd name="connsiteX28" fmla="*/ 159301 w 607639"/>
                  <a:gd name="connsiteY28" fmla="*/ 107381 h 518425"/>
                  <a:gd name="connsiteX29" fmla="*/ 210355 w 607639"/>
                  <a:gd name="connsiteY29" fmla="*/ 158365 h 518425"/>
                  <a:gd name="connsiteX30" fmla="*/ 159301 w 607639"/>
                  <a:gd name="connsiteY30" fmla="*/ 209349 h 518425"/>
                  <a:gd name="connsiteX31" fmla="*/ 108247 w 607639"/>
                  <a:gd name="connsiteY31" fmla="*/ 158365 h 518425"/>
                  <a:gd name="connsiteX32" fmla="*/ 159301 w 607639"/>
                  <a:gd name="connsiteY32" fmla="*/ 107381 h 518425"/>
                  <a:gd name="connsiteX33" fmla="*/ 220601 w 607639"/>
                  <a:gd name="connsiteY33" fmla="*/ 986 h 518425"/>
                  <a:gd name="connsiteX34" fmla="*/ 235353 w 607639"/>
                  <a:gd name="connsiteY34" fmla="*/ 12751 h 518425"/>
                  <a:gd name="connsiteX35" fmla="*/ 291110 w 607639"/>
                  <a:gd name="connsiteY35" fmla="*/ 113957 h 518425"/>
                  <a:gd name="connsiteX36" fmla="*/ 293573 w 607639"/>
                  <a:gd name="connsiteY36" fmla="*/ 131169 h 518425"/>
                  <a:gd name="connsiteX37" fmla="*/ 282441 w 607639"/>
                  <a:gd name="connsiteY37" fmla="*/ 181427 h 518425"/>
                  <a:gd name="connsiteX38" fmla="*/ 231511 w 607639"/>
                  <a:gd name="connsiteY38" fmla="*/ 220867 h 518425"/>
                  <a:gd name="connsiteX39" fmla="*/ 317707 w 607639"/>
                  <a:gd name="connsiteY39" fmla="*/ 183984 h 518425"/>
                  <a:gd name="connsiteX40" fmla="*/ 333075 w 607639"/>
                  <a:gd name="connsiteY40" fmla="*/ 100286 h 518425"/>
                  <a:gd name="connsiteX41" fmla="*/ 361741 w 607639"/>
                  <a:gd name="connsiteY41" fmla="*/ 80517 h 518425"/>
                  <a:gd name="connsiteX42" fmla="*/ 381542 w 607639"/>
                  <a:gd name="connsiteY42" fmla="*/ 109236 h 518425"/>
                  <a:gd name="connsiteX43" fmla="*/ 372479 w 607639"/>
                  <a:gd name="connsiteY43" fmla="*/ 158511 h 518425"/>
                  <a:gd name="connsiteX44" fmla="*/ 363318 w 607639"/>
                  <a:gd name="connsiteY44" fmla="*/ 207786 h 518425"/>
                  <a:gd name="connsiteX45" fmla="*/ 348837 w 607639"/>
                  <a:gd name="connsiteY45" fmla="*/ 225981 h 518425"/>
                  <a:gd name="connsiteX46" fmla="*/ 254464 w 607639"/>
                  <a:gd name="connsiteY46" fmla="*/ 264831 h 518425"/>
                  <a:gd name="connsiteX47" fmla="*/ 335932 w 607639"/>
                  <a:gd name="connsiteY47" fmla="*/ 251947 h 518425"/>
                  <a:gd name="connsiteX48" fmla="*/ 377799 w 607639"/>
                  <a:gd name="connsiteY48" fmla="*/ 296697 h 518425"/>
                  <a:gd name="connsiteX49" fmla="*/ 308152 w 607639"/>
                  <a:gd name="connsiteY49" fmla="*/ 359840 h 518425"/>
                  <a:gd name="connsiteX50" fmla="*/ 435624 w 607639"/>
                  <a:gd name="connsiteY50" fmla="*/ 286960 h 518425"/>
                  <a:gd name="connsiteX51" fmla="*/ 449120 w 607639"/>
                  <a:gd name="connsiteY51" fmla="*/ 283125 h 518425"/>
                  <a:gd name="connsiteX52" fmla="*/ 560436 w 607639"/>
                  <a:gd name="connsiteY52" fmla="*/ 278600 h 518425"/>
                  <a:gd name="connsiteX53" fmla="*/ 591171 w 607639"/>
                  <a:gd name="connsiteY53" fmla="*/ 306926 h 518425"/>
                  <a:gd name="connsiteX54" fmla="*/ 562800 w 607639"/>
                  <a:gd name="connsiteY54" fmla="*/ 337612 h 518425"/>
                  <a:gd name="connsiteX55" fmla="*/ 458774 w 607639"/>
                  <a:gd name="connsiteY55" fmla="*/ 341842 h 518425"/>
                  <a:gd name="connsiteX56" fmla="*/ 337508 w 607639"/>
                  <a:gd name="connsiteY56" fmla="*/ 411082 h 518425"/>
                  <a:gd name="connsiteX57" fmla="*/ 302044 w 607639"/>
                  <a:gd name="connsiteY57" fmla="*/ 406460 h 518425"/>
                  <a:gd name="connsiteX58" fmla="*/ 302044 w 607639"/>
                  <a:gd name="connsiteY58" fmla="*/ 406558 h 518425"/>
                  <a:gd name="connsiteX59" fmla="*/ 180385 w 607639"/>
                  <a:gd name="connsiteY59" fmla="*/ 276633 h 518425"/>
                  <a:gd name="connsiteX60" fmla="*/ 181961 w 607639"/>
                  <a:gd name="connsiteY60" fmla="*/ 227948 h 518425"/>
                  <a:gd name="connsiteX61" fmla="*/ 231807 w 607639"/>
                  <a:gd name="connsiteY61" fmla="*/ 182214 h 518425"/>
                  <a:gd name="connsiteX62" fmla="*/ 243431 w 607639"/>
                  <a:gd name="connsiteY62" fmla="*/ 129595 h 518425"/>
                  <a:gd name="connsiteX63" fmla="*/ 192206 w 607639"/>
                  <a:gd name="connsiteY63" fmla="*/ 36454 h 518425"/>
                  <a:gd name="connsiteX64" fmla="*/ 201860 w 607639"/>
                  <a:gd name="connsiteY64" fmla="*/ 3014 h 518425"/>
                  <a:gd name="connsiteX65" fmla="*/ 220601 w 607639"/>
                  <a:gd name="connsiteY65" fmla="*/ 986 h 51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07639" h="518425">
                    <a:moveTo>
                      <a:pt x="16452" y="485612"/>
                    </a:moveTo>
                    <a:lnTo>
                      <a:pt x="591187" y="485612"/>
                    </a:lnTo>
                    <a:cubicBezTo>
                      <a:pt x="600251" y="485612"/>
                      <a:pt x="607639" y="492904"/>
                      <a:pt x="607639" y="502068"/>
                    </a:cubicBezTo>
                    <a:cubicBezTo>
                      <a:pt x="607639" y="511133"/>
                      <a:pt x="600251" y="518425"/>
                      <a:pt x="591187" y="518425"/>
                    </a:cubicBezTo>
                    <a:lnTo>
                      <a:pt x="16452" y="518425"/>
                    </a:lnTo>
                    <a:cubicBezTo>
                      <a:pt x="7388" y="518425"/>
                      <a:pt x="0" y="511133"/>
                      <a:pt x="0" y="502068"/>
                    </a:cubicBezTo>
                    <a:cubicBezTo>
                      <a:pt x="0" y="492904"/>
                      <a:pt x="7388" y="485612"/>
                      <a:pt x="16452" y="485612"/>
                    </a:cubicBezTo>
                    <a:close/>
                    <a:moveTo>
                      <a:pt x="109937" y="432232"/>
                    </a:moveTo>
                    <a:lnTo>
                      <a:pt x="215430" y="445697"/>
                    </a:lnTo>
                    <a:cubicBezTo>
                      <a:pt x="222621" y="446582"/>
                      <a:pt x="227644" y="453167"/>
                      <a:pt x="226758" y="460342"/>
                    </a:cubicBezTo>
                    <a:cubicBezTo>
                      <a:pt x="225871" y="467616"/>
                      <a:pt x="219272" y="472628"/>
                      <a:pt x="212081" y="471744"/>
                    </a:cubicBezTo>
                    <a:lnTo>
                      <a:pt x="106588" y="458278"/>
                    </a:lnTo>
                    <a:cubicBezTo>
                      <a:pt x="99397" y="457394"/>
                      <a:pt x="94275" y="450808"/>
                      <a:pt x="95260" y="443633"/>
                    </a:cubicBezTo>
                    <a:cubicBezTo>
                      <a:pt x="96147" y="436458"/>
                      <a:pt x="102746" y="431347"/>
                      <a:pt x="109937" y="432232"/>
                    </a:cubicBezTo>
                    <a:close/>
                    <a:moveTo>
                      <a:pt x="527866" y="362687"/>
                    </a:moveTo>
                    <a:lnTo>
                      <a:pt x="574649" y="398013"/>
                    </a:lnTo>
                    <a:cubicBezTo>
                      <a:pt x="587649" y="407853"/>
                      <a:pt x="590210" y="426352"/>
                      <a:pt x="580361" y="439342"/>
                    </a:cubicBezTo>
                    <a:cubicBezTo>
                      <a:pt x="570512" y="452330"/>
                      <a:pt x="551996" y="454987"/>
                      <a:pt x="538897" y="445147"/>
                    </a:cubicBezTo>
                    <a:lnTo>
                      <a:pt x="447103" y="375676"/>
                    </a:lnTo>
                    <a:lnTo>
                      <a:pt x="465521" y="365147"/>
                    </a:lnTo>
                    <a:close/>
                    <a:moveTo>
                      <a:pt x="119072" y="316777"/>
                    </a:moveTo>
                    <a:cubicBezTo>
                      <a:pt x="122373" y="316175"/>
                      <a:pt x="125896" y="316839"/>
                      <a:pt x="128852" y="318905"/>
                    </a:cubicBezTo>
                    <a:lnTo>
                      <a:pt x="276960" y="421025"/>
                    </a:lnTo>
                    <a:cubicBezTo>
                      <a:pt x="282971" y="425157"/>
                      <a:pt x="284449" y="433323"/>
                      <a:pt x="280310" y="439324"/>
                    </a:cubicBezTo>
                    <a:cubicBezTo>
                      <a:pt x="276270" y="445227"/>
                      <a:pt x="268091" y="446801"/>
                      <a:pt x="262080" y="442669"/>
                    </a:cubicBezTo>
                    <a:lnTo>
                      <a:pt x="113972" y="340450"/>
                    </a:lnTo>
                    <a:cubicBezTo>
                      <a:pt x="107961" y="336318"/>
                      <a:pt x="106483" y="328153"/>
                      <a:pt x="110622" y="322250"/>
                    </a:cubicBezTo>
                    <a:cubicBezTo>
                      <a:pt x="112691" y="319249"/>
                      <a:pt x="115771" y="317380"/>
                      <a:pt x="119072" y="316777"/>
                    </a:cubicBezTo>
                    <a:close/>
                    <a:moveTo>
                      <a:pt x="159301" y="107381"/>
                    </a:moveTo>
                    <a:cubicBezTo>
                      <a:pt x="187497" y="107381"/>
                      <a:pt x="210355" y="130207"/>
                      <a:pt x="210355" y="158365"/>
                    </a:cubicBezTo>
                    <a:cubicBezTo>
                      <a:pt x="210355" y="186523"/>
                      <a:pt x="187497" y="209349"/>
                      <a:pt x="159301" y="209349"/>
                    </a:cubicBezTo>
                    <a:cubicBezTo>
                      <a:pt x="131105" y="209349"/>
                      <a:pt x="108247" y="186523"/>
                      <a:pt x="108247" y="158365"/>
                    </a:cubicBezTo>
                    <a:cubicBezTo>
                      <a:pt x="108247" y="130207"/>
                      <a:pt x="131105" y="107381"/>
                      <a:pt x="159301" y="107381"/>
                    </a:cubicBezTo>
                    <a:close/>
                    <a:moveTo>
                      <a:pt x="220601" y="986"/>
                    </a:moveTo>
                    <a:cubicBezTo>
                      <a:pt x="226660" y="2744"/>
                      <a:pt x="232053" y="6801"/>
                      <a:pt x="235353" y="12751"/>
                    </a:cubicBezTo>
                    <a:lnTo>
                      <a:pt x="291110" y="113957"/>
                    </a:lnTo>
                    <a:cubicBezTo>
                      <a:pt x="293967" y="119169"/>
                      <a:pt x="294853" y="125267"/>
                      <a:pt x="293573" y="131169"/>
                    </a:cubicBezTo>
                    <a:lnTo>
                      <a:pt x="282441" y="181427"/>
                    </a:lnTo>
                    <a:lnTo>
                      <a:pt x="231511" y="220867"/>
                    </a:lnTo>
                    <a:lnTo>
                      <a:pt x="317707" y="183984"/>
                    </a:lnTo>
                    <a:cubicBezTo>
                      <a:pt x="319579" y="173756"/>
                      <a:pt x="331203" y="110219"/>
                      <a:pt x="333075" y="100286"/>
                    </a:cubicBezTo>
                    <a:cubicBezTo>
                      <a:pt x="335538" y="87008"/>
                      <a:pt x="348344" y="78156"/>
                      <a:pt x="361741" y="80517"/>
                    </a:cubicBezTo>
                    <a:cubicBezTo>
                      <a:pt x="375040" y="82975"/>
                      <a:pt x="384005" y="95761"/>
                      <a:pt x="381542" y="109236"/>
                    </a:cubicBezTo>
                    <a:lnTo>
                      <a:pt x="372479" y="158511"/>
                    </a:lnTo>
                    <a:lnTo>
                      <a:pt x="363318" y="207786"/>
                    </a:lnTo>
                    <a:cubicBezTo>
                      <a:pt x="361840" y="216048"/>
                      <a:pt x="356323" y="222736"/>
                      <a:pt x="348837" y="225981"/>
                    </a:cubicBezTo>
                    <a:lnTo>
                      <a:pt x="254464" y="264831"/>
                    </a:lnTo>
                    <a:lnTo>
                      <a:pt x="335932" y="251947"/>
                    </a:lnTo>
                    <a:lnTo>
                      <a:pt x="377799" y="296697"/>
                    </a:lnTo>
                    <a:lnTo>
                      <a:pt x="308152" y="359840"/>
                    </a:lnTo>
                    <a:lnTo>
                      <a:pt x="435624" y="286960"/>
                    </a:lnTo>
                    <a:cubicBezTo>
                      <a:pt x="439761" y="284698"/>
                      <a:pt x="444391" y="283321"/>
                      <a:pt x="449120" y="283125"/>
                    </a:cubicBezTo>
                    <a:lnTo>
                      <a:pt x="560436" y="278600"/>
                    </a:lnTo>
                    <a:cubicBezTo>
                      <a:pt x="576690" y="278010"/>
                      <a:pt x="590482" y="290599"/>
                      <a:pt x="591171" y="306926"/>
                    </a:cubicBezTo>
                    <a:cubicBezTo>
                      <a:pt x="591762" y="323154"/>
                      <a:pt x="579153" y="336924"/>
                      <a:pt x="562800" y="337612"/>
                    </a:cubicBezTo>
                    <a:lnTo>
                      <a:pt x="458774" y="341842"/>
                    </a:lnTo>
                    <a:lnTo>
                      <a:pt x="337508" y="411082"/>
                    </a:lnTo>
                    <a:cubicBezTo>
                      <a:pt x="325687" y="417869"/>
                      <a:pt x="311206" y="415607"/>
                      <a:pt x="302044" y="406460"/>
                    </a:cubicBezTo>
                    <a:lnTo>
                      <a:pt x="302044" y="406558"/>
                    </a:lnTo>
                    <a:cubicBezTo>
                      <a:pt x="296429" y="400559"/>
                      <a:pt x="186295" y="282928"/>
                      <a:pt x="180385" y="276633"/>
                    </a:cubicBezTo>
                    <a:cubicBezTo>
                      <a:pt x="167381" y="262667"/>
                      <a:pt x="168071" y="240931"/>
                      <a:pt x="181961" y="227948"/>
                    </a:cubicBezTo>
                    <a:cubicBezTo>
                      <a:pt x="194866" y="215851"/>
                      <a:pt x="231807" y="182214"/>
                      <a:pt x="231807" y="182214"/>
                    </a:cubicBezTo>
                    <a:lnTo>
                      <a:pt x="243431" y="129595"/>
                    </a:lnTo>
                    <a:lnTo>
                      <a:pt x="192206" y="36454"/>
                    </a:lnTo>
                    <a:cubicBezTo>
                      <a:pt x="185606" y="24553"/>
                      <a:pt x="189940" y="9604"/>
                      <a:pt x="201860" y="3014"/>
                    </a:cubicBezTo>
                    <a:cubicBezTo>
                      <a:pt x="207820" y="-231"/>
                      <a:pt x="214543" y="-772"/>
                      <a:pt x="220601" y="986"/>
                    </a:cubicBezTo>
                    <a:close/>
                  </a:path>
                </a:pathLst>
              </a:custGeom>
              <a:solidFill>
                <a:srgbClr val="C0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189740" y="3661743"/>
                <a:ext cx="442863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4m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157603" y="1399378"/>
                <a:ext cx="1326199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Radar Position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131453" y="2862023"/>
                <a:ext cx="442863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2m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</p:grpSp>
      </p:grpSp>
      <p:cxnSp>
        <p:nvCxnSpPr>
          <p:cNvPr id="30" name="直接连接符 29"/>
          <p:cNvCxnSpPr/>
          <p:nvPr/>
        </p:nvCxnSpPr>
        <p:spPr>
          <a:xfrm>
            <a:off x="5852160" y="1181577"/>
            <a:ext cx="0" cy="502192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Deployment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594654" y="4324981"/>
            <a:ext cx="576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2971215" y="4324981"/>
            <a:ext cx="576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34" y="1547344"/>
            <a:ext cx="417920" cy="4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矩形 159"/>
          <p:cNvSpPr/>
          <p:nvPr/>
        </p:nvSpPr>
        <p:spPr>
          <a:xfrm>
            <a:off x="808463" y="701679"/>
            <a:ext cx="5238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1600" dirty="0"/>
              <a:t>Provide comprehensive health care for the elderly</a:t>
            </a:r>
            <a:endParaRPr lang="zh-CN" altLang="en-US" sz="1600" dirty="0"/>
          </a:p>
        </p:txBody>
      </p:sp>
      <p:grpSp>
        <p:nvGrpSpPr>
          <p:cNvPr id="162" name="组合 161"/>
          <p:cNvGrpSpPr/>
          <p:nvPr/>
        </p:nvGrpSpPr>
        <p:grpSpPr>
          <a:xfrm>
            <a:off x="-268942" y="982215"/>
            <a:ext cx="5172636" cy="4199233"/>
            <a:chOff x="-42317" y="1344728"/>
            <a:chExt cx="5568422" cy="4520539"/>
          </a:xfrm>
        </p:grpSpPr>
        <p:pic>
          <p:nvPicPr>
            <p:cNvPr id="163" name="图片 16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17" y="1344728"/>
              <a:ext cx="5568422" cy="3937268"/>
            </a:xfrm>
            <a:prstGeom prst="rect">
              <a:avLst/>
            </a:prstGeom>
            <a:effectLst>
              <a:glow rad="76200">
                <a:schemeClr val="accent5">
                  <a:satMod val="175000"/>
                  <a:alpha val="50000"/>
                </a:schemeClr>
              </a:glow>
            </a:effectLst>
          </p:spPr>
        </p:pic>
        <p:cxnSp>
          <p:nvCxnSpPr>
            <p:cNvPr id="164" name="直接连接符 163"/>
            <p:cNvCxnSpPr/>
            <p:nvPr/>
          </p:nvCxnSpPr>
          <p:spPr>
            <a:xfrm flipH="1">
              <a:off x="968632" y="2557067"/>
              <a:ext cx="398323" cy="831078"/>
            </a:xfrm>
            <a:prstGeom prst="line">
              <a:avLst/>
            </a:prstGeom>
            <a:ln>
              <a:solidFill>
                <a:srgbClr val="19C3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 flipH="1" flipV="1">
              <a:off x="947767" y="3482223"/>
              <a:ext cx="714468" cy="345160"/>
            </a:xfrm>
            <a:prstGeom prst="line">
              <a:avLst/>
            </a:prstGeom>
            <a:ln>
              <a:solidFill>
                <a:srgbClr val="19C3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组合 165"/>
            <p:cNvGrpSpPr/>
            <p:nvPr/>
          </p:nvGrpSpPr>
          <p:grpSpPr>
            <a:xfrm>
              <a:off x="756275" y="2178735"/>
              <a:ext cx="1859041" cy="1756893"/>
              <a:chOff x="756275" y="2178735"/>
              <a:chExt cx="1859041" cy="1756893"/>
            </a:xfrm>
          </p:grpSpPr>
          <p:sp>
            <p:nvSpPr>
              <p:cNvPr id="187" name="等腰三角形 19"/>
              <p:cNvSpPr/>
              <p:nvPr/>
            </p:nvSpPr>
            <p:spPr>
              <a:xfrm rot="456408">
                <a:off x="989744" y="2178735"/>
                <a:ext cx="1625572" cy="1756893"/>
              </a:xfrm>
              <a:custGeom>
                <a:avLst/>
                <a:gdLst>
                  <a:gd name="connsiteX0" fmla="*/ 0 w 2425179"/>
                  <a:gd name="connsiteY0" fmla="*/ 1818640 h 1818640"/>
                  <a:gd name="connsiteX1" fmla="*/ 323592 w 2425179"/>
                  <a:gd name="connsiteY1" fmla="*/ 0 h 1818640"/>
                  <a:gd name="connsiteX2" fmla="*/ 2425179 w 2425179"/>
                  <a:gd name="connsiteY2" fmla="*/ 1818640 h 1818640"/>
                  <a:gd name="connsiteX3" fmla="*/ 0 w 2425179"/>
                  <a:gd name="connsiteY3" fmla="*/ 1818640 h 1818640"/>
                  <a:gd name="connsiteX0" fmla="*/ 0 w 2084819"/>
                  <a:gd name="connsiteY0" fmla="*/ 1818640 h 1818640"/>
                  <a:gd name="connsiteX1" fmla="*/ 323592 w 2084819"/>
                  <a:gd name="connsiteY1" fmla="*/ 0 h 1818640"/>
                  <a:gd name="connsiteX2" fmla="*/ 2084819 w 2084819"/>
                  <a:gd name="connsiteY2" fmla="*/ 919480 h 1818640"/>
                  <a:gd name="connsiteX3" fmla="*/ 0 w 2084819"/>
                  <a:gd name="connsiteY3" fmla="*/ 1818640 h 1818640"/>
                  <a:gd name="connsiteX0" fmla="*/ 0 w 1277049"/>
                  <a:gd name="connsiteY0" fmla="*/ 1818640 h 1818640"/>
                  <a:gd name="connsiteX1" fmla="*/ 323592 w 1277049"/>
                  <a:gd name="connsiteY1" fmla="*/ 0 h 1818640"/>
                  <a:gd name="connsiteX2" fmla="*/ 1277049 w 1277049"/>
                  <a:gd name="connsiteY2" fmla="*/ 797560 h 1818640"/>
                  <a:gd name="connsiteX3" fmla="*/ 0 w 1277049"/>
                  <a:gd name="connsiteY3" fmla="*/ 1818640 h 1818640"/>
                  <a:gd name="connsiteX0" fmla="*/ 0 w 1324877"/>
                  <a:gd name="connsiteY0" fmla="*/ 1818640 h 1818640"/>
                  <a:gd name="connsiteX1" fmla="*/ 323592 w 1324877"/>
                  <a:gd name="connsiteY1" fmla="*/ 0 h 1818640"/>
                  <a:gd name="connsiteX2" fmla="*/ 1324877 w 1324877"/>
                  <a:gd name="connsiteY2" fmla="*/ 853440 h 1818640"/>
                  <a:gd name="connsiteX3" fmla="*/ 0 w 1324877"/>
                  <a:gd name="connsiteY3" fmla="*/ 1818640 h 1818640"/>
                  <a:gd name="connsiteX0" fmla="*/ 0 w 1510876"/>
                  <a:gd name="connsiteY0" fmla="*/ 1244600 h 1244600"/>
                  <a:gd name="connsiteX1" fmla="*/ 509591 w 1510876"/>
                  <a:gd name="connsiteY1" fmla="*/ 0 h 1244600"/>
                  <a:gd name="connsiteX2" fmla="*/ 1510876 w 1510876"/>
                  <a:gd name="connsiteY2" fmla="*/ 853440 h 1244600"/>
                  <a:gd name="connsiteX3" fmla="*/ 0 w 1510876"/>
                  <a:gd name="connsiteY3" fmla="*/ 1244600 h 1244600"/>
                  <a:gd name="connsiteX0" fmla="*/ 0 w 1622476"/>
                  <a:gd name="connsiteY0" fmla="*/ 1198880 h 1198880"/>
                  <a:gd name="connsiteX1" fmla="*/ 621191 w 1622476"/>
                  <a:gd name="connsiteY1" fmla="*/ 0 h 1198880"/>
                  <a:gd name="connsiteX2" fmla="*/ 1622476 w 1622476"/>
                  <a:gd name="connsiteY2" fmla="*/ 853440 h 1198880"/>
                  <a:gd name="connsiteX3" fmla="*/ 0 w 1622476"/>
                  <a:gd name="connsiteY3" fmla="*/ 1198880 h 1198880"/>
                  <a:gd name="connsiteX0" fmla="*/ 0 w 1622476"/>
                  <a:gd name="connsiteY0" fmla="*/ 1183640 h 1183640"/>
                  <a:gd name="connsiteX1" fmla="*/ 653077 w 1622476"/>
                  <a:gd name="connsiteY1" fmla="*/ 0 h 1183640"/>
                  <a:gd name="connsiteX2" fmla="*/ 1622476 w 1622476"/>
                  <a:gd name="connsiteY2" fmla="*/ 838200 h 1183640"/>
                  <a:gd name="connsiteX3" fmla="*/ 0 w 1622476"/>
                  <a:gd name="connsiteY3" fmla="*/ 1183640 h 1183640"/>
                  <a:gd name="connsiteX0" fmla="*/ 0 w 1622476"/>
                  <a:gd name="connsiteY0" fmla="*/ 1203960 h 1203960"/>
                  <a:gd name="connsiteX1" fmla="*/ 647762 w 1622476"/>
                  <a:gd name="connsiteY1" fmla="*/ 0 h 1203960"/>
                  <a:gd name="connsiteX2" fmla="*/ 1622476 w 1622476"/>
                  <a:gd name="connsiteY2" fmla="*/ 858520 h 1203960"/>
                  <a:gd name="connsiteX3" fmla="*/ 0 w 1622476"/>
                  <a:gd name="connsiteY3" fmla="*/ 1203960 h 1203960"/>
                  <a:gd name="connsiteX0" fmla="*/ 0 w 1622476"/>
                  <a:gd name="connsiteY0" fmla="*/ 1457203 h 1457203"/>
                  <a:gd name="connsiteX1" fmla="*/ 601469 w 1622476"/>
                  <a:gd name="connsiteY1" fmla="*/ 0 h 1457203"/>
                  <a:gd name="connsiteX2" fmla="*/ 1622476 w 1622476"/>
                  <a:gd name="connsiteY2" fmla="*/ 1111763 h 1457203"/>
                  <a:gd name="connsiteX3" fmla="*/ 0 w 1622476"/>
                  <a:gd name="connsiteY3" fmla="*/ 1457203 h 1457203"/>
                  <a:gd name="connsiteX0" fmla="*/ 0 w 1807677"/>
                  <a:gd name="connsiteY0" fmla="*/ 1457203 h 1457203"/>
                  <a:gd name="connsiteX1" fmla="*/ 601469 w 1807677"/>
                  <a:gd name="connsiteY1" fmla="*/ 0 h 1457203"/>
                  <a:gd name="connsiteX2" fmla="*/ 1807677 w 1807677"/>
                  <a:gd name="connsiteY2" fmla="*/ 959153 h 1457203"/>
                  <a:gd name="connsiteX3" fmla="*/ 0 w 1807677"/>
                  <a:gd name="connsiteY3" fmla="*/ 1457203 h 1457203"/>
                  <a:gd name="connsiteX0" fmla="*/ 0 w 1384516"/>
                  <a:gd name="connsiteY0" fmla="*/ 1340863 h 1340863"/>
                  <a:gd name="connsiteX1" fmla="*/ 178308 w 1384516"/>
                  <a:gd name="connsiteY1" fmla="*/ 0 h 1340863"/>
                  <a:gd name="connsiteX2" fmla="*/ 1384516 w 1384516"/>
                  <a:gd name="connsiteY2" fmla="*/ 959153 h 1340863"/>
                  <a:gd name="connsiteX3" fmla="*/ 0 w 1384516"/>
                  <a:gd name="connsiteY3" fmla="*/ 1340863 h 1340863"/>
                  <a:gd name="connsiteX0" fmla="*/ 0 w 977665"/>
                  <a:gd name="connsiteY0" fmla="*/ 1340863 h 2344053"/>
                  <a:gd name="connsiteX1" fmla="*/ 178308 w 977665"/>
                  <a:gd name="connsiteY1" fmla="*/ 0 h 2344053"/>
                  <a:gd name="connsiteX2" fmla="*/ 977665 w 977665"/>
                  <a:gd name="connsiteY2" fmla="*/ 2344053 h 2344053"/>
                  <a:gd name="connsiteX3" fmla="*/ 0 w 977665"/>
                  <a:gd name="connsiteY3" fmla="*/ 1340863 h 2344053"/>
                  <a:gd name="connsiteX0" fmla="*/ 0 w 977665"/>
                  <a:gd name="connsiteY0" fmla="*/ 1340863 h 2344053"/>
                  <a:gd name="connsiteX1" fmla="*/ 178308 w 977665"/>
                  <a:gd name="connsiteY1" fmla="*/ 0 h 2344053"/>
                  <a:gd name="connsiteX2" fmla="*/ 977665 w 977665"/>
                  <a:gd name="connsiteY2" fmla="*/ 2344053 h 2344053"/>
                  <a:gd name="connsiteX3" fmla="*/ 233588 w 977665"/>
                  <a:gd name="connsiteY3" fmla="*/ 1570441 h 2344053"/>
                  <a:gd name="connsiteX4" fmla="*/ 0 w 977665"/>
                  <a:gd name="connsiteY4" fmla="*/ 1340863 h 2344053"/>
                  <a:gd name="connsiteX0" fmla="*/ 0 w 977665"/>
                  <a:gd name="connsiteY0" fmla="*/ 1340863 h 2344053"/>
                  <a:gd name="connsiteX1" fmla="*/ 178308 w 977665"/>
                  <a:gd name="connsiteY1" fmla="*/ 0 h 2344053"/>
                  <a:gd name="connsiteX2" fmla="*/ 499662 w 977665"/>
                  <a:gd name="connsiteY2" fmla="*/ 957654 h 2344053"/>
                  <a:gd name="connsiteX3" fmla="*/ 977665 w 977665"/>
                  <a:gd name="connsiteY3" fmla="*/ 2344053 h 2344053"/>
                  <a:gd name="connsiteX4" fmla="*/ 233588 w 977665"/>
                  <a:gd name="connsiteY4" fmla="*/ 1570441 h 2344053"/>
                  <a:gd name="connsiteX5" fmla="*/ 0 w 977665"/>
                  <a:gd name="connsiteY5" fmla="*/ 1340863 h 2344053"/>
                  <a:gd name="connsiteX0" fmla="*/ 0 w 499662"/>
                  <a:gd name="connsiteY0" fmla="*/ 1340863 h 1570441"/>
                  <a:gd name="connsiteX1" fmla="*/ 178308 w 499662"/>
                  <a:gd name="connsiteY1" fmla="*/ 0 h 1570441"/>
                  <a:gd name="connsiteX2" fmla="*/ 499662 w 499662"/>
                  <a:gd name="connsiteY2" fmla="*/ 957654 h 1570441"/>
                  <a:gd name="connsiteX3" fmla="*/ 233588 w 499662"/>
                  <a:gd name="connsiteY3" fmla="*/ 1570441 h 1570441"/>
                  <a:gd name="connsiteX4" fmla="*/ 0 w 499662"/>
                  <a:gd name="connsiteY4" fmla="*/ 1340863 h 1570441"/>
                  <a:gd name="connsiteX0" fmla="*/ 0 w 499662"/>
                  <a:gd name="connsiteY0" fmla="*/ 1340863 h 1442404"/>
                  <a:gd name="connsiteX1" fmla="*/ 178308 w 499662"/>
                  <a:gd name="connsiteY1" fmla="*/ 0 h 1442404"/>
                  <a:gd name="connsiteX2" fmla="*/ 499662 w 499662"/>
                  <a:gd name="connsiteY2" fmla="*/ 957654 h 1442404"/>
                  <a:gd name="connsiteX3" fmla="*/ 146793 w 499662"/>
                  <a:gd name="connsiteY3" fmla="*/ 1442404 h 1442404"/>
                  <a:gd name="connsiteX4" fmla="*/ 0 w 499662"/>
                  <a:gd name="connsiteY4" fmla="*/ 1340863 h 1442404"/>
                  <a:gd name="connsiteX0" fmla="*/ 0 w 644662"/>
                  <a:gd name="connsiteY0" fmla="*/ 1340863 h 1442404"/>
                  <a:gd name="connsiteX1" fmla="*/ 178308 w 644662"/>
                  <a:gd name="connsiteY1" fmla="*/ 0 h 1442404"/>
                  <a:gd name="connsiteX2" fmla="*/ 644662 w 644662"/>
                  <a:gd name="connsiteY2" fmla="*/ 764634 h 1442404"/>
                  <a:gd name="connsiteX3" fmla="*/ 146793 w 644662"/>
                  <a:gd name="connsiteY3" fmla="*/ 1442404 h 1442404"/>
                  <a:gd name="connsiteX4" fmla="*/ 0 w 644662"/>
                  <a:gd name="connsiteY4" fmla="*/ 1340863 h 1442404"/>
                  <a:gd name="connsiteX0" fmla="*/ 0 w 644662"/>
                  <a:gd name="connsiteY0" fmla="*/ 1340863 h 1678936"/>
                  <a:gd name="connsiteX1" fmla="*/ 178308 w 644662"/>
                  <a:gd name="connsiteY1" fmla="*/ 0 h 1678936"/>
                  <a:gd name="connsiteX2" fmla="*/ 644662 w 644662"/>
                  <a:gd name="connsiteY2" fmla="*/ 764634 h 1678936"/>
                  <a:gd name="connsiteX3" fmla="*/ 411642 w 644662"/>
                  <a:gd name="connsiteY3" fmla="*/ 1678936 h 1678936"/>
                  <a:gd name="connsiteX4" fmla="*/ 0 w 644662"/>
                  <a:gd name="connsiteY4" fmla="*/ 1340863 h 167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662" h="1678936">
                    <a:moveTo>
                      <a:pt x="0" y="1340863"/>
                    </a:moveTo>
                    <a:lnTo>
                      <a:pt x="178308" y="0"/>
                    </a:lnTo>
                    <a:lnTo>
                      <a:pt x="644662" y="764634"/>
                    </a:lnTo>
                    <a:lnTo>
                      <a:pt x="411642" y="1678936"/>
                    </a:lnTo>
                    <a:lnTo>
                      <a:pt x="0" y="1340863"/>
                    </a:lnTo>
                    <a:close/>
                  </a:path>
                </a:pathLst>
              </a:custGeom>
              <a:gradFill flip="none" rotWithShape="1">
                <a:gsLst>
                  <a:gs pos="35615">
                    <a:srgbClr val="00B0F0">
                      <a:alpha val="0"/>
                    </a:srgbClr>
                  </a:gs>
                  <a:gs pos="85000">
                    <a:srgbClr val="0070C0">
                      <a:alpha val="40000"/>
                    </a:srgbClr>
                  </a:gs>
                  <a:gs pos="100000">
                    <a:srgbClr val="0070C0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pic>
            <p:nvPicPr>
              <p:cNvPr id="190" name="图片 18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75" y="3275342"/>
                <a:ext cx="359695" cy="335309"/>
              </a:xfrm>
              <a:prstGeom prst="rect">
                <a:avLst/>
              </a:prstGeom>
            </p:spPr>
          </p:pic>
        </p:grpSp>
        <p:grpSp>
          <p:nvGrpSpPr>
            <p:cNvPr id="168" name="组合 167"/>
            <p:cNvGrpSpPr/>
            <p:nvPr/>
          </p:nvGrpSpPr>
          <p:grpSpPr>
            <a:xfrm>
              <a:off x="998824" y="2205711"/>
              <a:ext cx="4206316" cy="3659556"/>
              <a:chOff x="998824" y="2205711"/>
              <a:chExt cx="4206316" cy="3659556"/>
            </a:xfrm>
          </p:grpSpPr>
          <p:grpSp>
            <p:nvGrpSpPr>
              <p:cNvPr id="181" name="组合 180"/>
              <p:cNvGrpSpPr/>
              <p:nvPr/>
            </p:nvGrpSpPr>
            <p:grpSpPr>
              <a:xfrm>
                <a:off x="998824" y="2205711"/>
                <a:ext cx="3463897" cy="3659556"/>
                <a:chOff x="2297197" y="2822524"/>
                <a:chExt cx="3463897" cy="3659556"/>
              </a:xfrm>
            </p:grpSpPr>
            <p:sp>
              <p:nvSpPr>
                <p:cNvPr id="183" name="矩形 9"/>
                <p:cNvSpPr/>
                <p:nvPr/>
              </p:nvSpPr>
              <p:spPr>
                <a:xfrm>
                  <a:off x="2297197" y="3343435"/>
                  <a:ext cx="3463897" cy="1984457"/>
                </a:xfrm>
                <a:custGeom>
                  <a:avLst/>
                  <a:gdLst>
                    <a:gd name="connsiteX0" fmla="*/ 0 w 3294923"/>
                    <a:gd name="connsiteY0" fmla="*/ 0 h 2418080"/>
                    <a:gd name="connsiteX1" fmla="*/ 3294923 w 3294923"/>
                    <a:gd name="connsiteY1" fmla="*/ 0 h 2418080"/>
                    <a:gd name="connsiteX2" fmla="*/ 3294923 w 3294923"/>
                    <a:gd name="connsiteY2" fmla="*/ 2418080 h 2418080"/>
                    <a:gd name="connsiteX3" fmla="*/ 0 w 3294923"/>
                    <a:gd name="connsiteY3" fmla="*/ 2418080 h 2418080"/>
                    <a:gd name="connsiteX4" fmla="*/ 0 w 3294923"/>
                    <a:gd name="connsiteY4" fmla="*/ 0 h 2418080"/>
                    <a:gd name="connsiteX0" fmla="*/ 0 w 3813083"/>
                    <a:gd name="connsiteY0" fmla="*/ 0 h 2418080"/>
                    <a:gd name="connsiteX1" fmla="*/ 3294923 w 3813083"/>
                    <a:gd name="connsiteY1" fmla="*/ 0 h 2418080"/>
                    <a:gd name="connsiteX2" fmla="*/ 3813083 w 3813083"/>
                    <a:gd name="connsiteY2" fmla="*/ 1452880 h 2418080"/>
                    <a:gd name="connsiteX3" fmla="*/ 0 w 3813083"/>
                    <a:gd name="connsiteY3" fmla="*/ 2418080 h 2418080"/>
                    <a:gd name="connsiteX4" fmla="*/ 0 w 3813083"/>
                    <a:gd name="connsiteY4" fmla="*/ 0 h 2418080"/>
                    <a:gd name="connsiteX0" fmla="*/ 0 w 3813083"/>
                    <a:gd name="connsiteY0" fmla="*/ 0 h 2418080"/>
                    <a:gd name="connsiteX1" fmla="*/ 3101883 w 3813083"/>
                    <a:gd name="connsiteY1" fmla="*/ 193040 h 2418080"/>
                    <a:gd name="connsiteX2" fmla="*/ 3813083 w 3813083"/>
                    <a:gd name="connsiteY2" fmla="*/ 1452880 h 2418080"/>
                    <a:gd name="connsiteX3" fmla="*/ 0 w 3813083"/>
                    <a:gd name="connsiteY3" fmla="*/ 2418080 h 2418080"/>
                    <a:gd name="connsiteX4" fmla="*/ 0 w 3813083"/>
                    <a:gd name="connsiteY4" fmla="*/ 0 h 241808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1910080 w 3813083"/>
                    <a:gd name="connsiteY4" fmla="*/ 314960 h 222504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975724 w 3813083"/>
                    <a:gd name="connsiteY4" fmla="*/ 1256995 h 2225040"/>
                    <a:gd name="connsiteX5" fmla="*/ 1910080 w 3813083"/>
                    <a:gd name="connsiteY5" fmla="*/ 314960 h 222504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1920604 w 3813083"/>
                    <a:gd name="connsiteY4" fmla="*/ 1236675 h 2225040"/>
                    <a:gd name="connsiteX5" fmla="*/ 1910080 w 3813083"/>
                    <a:gd name="connsiteY5" fmla="*/ 314960 h 222504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1209404 w 3813083"/>
                    <a:gd name="connsiteY4" fmla="*/ 1592275 h 2225040"/>
                    <a:gd name="connsiteX5" fmla="*/ 1920604 w 3813083"/>
                    <a:gd name="connsiteY5" fmla="*/ 1236675 h 2225040"/>
                    <a:gd name="connsiteX6" fmla="*/ 1910080 w 3813083"/>
                    <a:gd name="connsiteY6" fmla="*/ 314960 h 2225040"/>
                    <a:gd name="connsiteX0" fmla="*/ 1980836 w 3883839"/>
                    <a:gd name="connsiteY0" fmla="*/ 314960 h 2225040"/>
                    <a:gd name="connsiteX1" fmla="*/ 3172639 w 3883839"/>
                    <a:gd name="connsiteY1" fmla="*/ 0 h 2225040"/>
                    <a:gd name="connsiteX2" fmla="*/ 3883839 w 3883839"/>
                    <a:gd name="connsiteY2" fmla="*/ 1259840 h 2225040"/>
                    <a:gd name="connsiteX3" fmla="*/ 70756 w 3883839"/>
                    <a:gd name="connsiteY3" fmla="*/ 2225040 h 2225040"/>
                    <a:gd name="connsiteX4" fmla="*/ 0 w 3883839"/>
                    <a:gd name="connsiteY4" fmla="*/ 1714195 h 2225040"/>
                    <a:gd name="connsiteX5" fmla="*/ 1991360 w 3883839"/>
                    <a:gd name="connsiteY5" fmla="*/ 1236675 h 2225040"/>
                    <a:gd name="connsiteX6" fmla="*/ 1980836 w 3883839"/>
                    <a:gd name="connsiteY6" fmla="*/ 314960 h 2225040"/>
                    <a:gd name="connsiteX0" fmla="*/ 1665876 w 3883839"/>
                    <a:gd name="connsiteY0" fmla="*/ 304800 h 2225040"/>
                    <a:gd name="connsiteX1" fmla="*/ 3172639 w 3883839"/>
                    <a:gd name="connsiteY1" fmla="*/ 0 h 2225040"/>
                    <a:gd name="connsiteX2" fmla="*/ 3883839 w 3883839"/>
                    <a:gd name="connsiteY2" fmla="*/ 1259840 h 2225040"/>
                    <a:gd name="connsiteX3" fmla="*/ 70756 w 3883839"/>
                    <a:gd name="connsiteY3" fmla="*/ 2225040 h 2225040"/>
                    <a:gd name="connsiteX4" fmla="*/ 0 w 3883839"/>
                    <a:gd name="connsiteY4" fmla="*/ 1714195 h 2225040"/>
                    <a:gd name="connsiteX5" fmla="*/ 1991360 w 3883839"/>
                    <a:gd name="connsiteY5" fmla="*/ 1236675 h 2225040"/>
                    <a:gd name="connsiteX6" fmla="*/ 1665876 w 3883839"/>
                    <a:gd name="connsiteY6" fmla="*/ 304800 h 2225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3839" h="2225040">
                      <a:moveTo>
                        <a:pt x="1665876" y="304800"/>
                      </a:moveTo>
                      <a:lnTo>
                        <a:pt x="3172639" y="0"/>
                      </a:lnTo>
                      <a:lnTo>
                        <a:pt x="3883839" y="1259840"/>
                      </a:lnTo>
                      <a:lnTo>
                        <a:pt x="70756" y="2225040"/>
                      </a:lnTo>
                      <a:lnTo>
                        <a:pt x="0" y="1714195"/>
                      </a:lnTo>
                      <a:lnTo>
                        <a:pt x="1991360" y="1236675"/>
                      </a:lnTo>
                      <a:lnTo>
                        <a:pt x="1665876" y="3048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FF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84" name="等腰三角形 19"/>
                <p:cNvSpPr/>
                <p:nvPr/>
              </p:nvSpPr>
              <p:spPr>
                <a:xfrm rot="13181264">
                  <a:off x="3289412" y="2822524"/>
                  <a:ext cx="2057067" cy="365955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  <a:gd name="connsiteX0" fmla="*/ 0 w 1856473"/>
                    <a:gd name="connsiteY0" fmla="*/ 1340863 h 1340863"/>
                    <a:gd name="connsiteX1" fmla="*/ 178308 w 1856473"/>
                    <a:gd name="connsiteY1" fmla="*/ 0 h 1340863"/>
                    <a:gd name="connsiteX2" fmla="*/ 1856473 w 1856473"/>
                    <a:gd name="connsiteY2" fmla="*/ 945839 h 1340863"/>
                    <a:gd name="connsiteX3" fmla="*/ 0 w 1856473"/>
                    <a:gd name="connsiteY3" fmla="*/ 1340863 h 1340863"/>
                    <a:gd name="connsiteX0" fmla="*/ 0 w 1856473"/>
                    <a:gd name="connsiteY0" fmla="*/ 1067037 h 1067037"/>
                    <a:gd name="connsiteX1" fmla="*/ 2691 w 1856473"/>
                    <a:gd name="connsiteY1" fmla="*/ 0 h 1067037"/>
                    <a:gd name="connsiteX2" fmla="*/ 1856473 w 1856473"/>
                    <a:gd name="connsiteY2" fmla="*/ 672013 h 1067037"/>
                    <a:gd name="connsiteX3" fmla="*/ 0 w 1856473"/>
                    <a:gd name="connsiteY3" fmla="*/ 1067037 h 1067037"/>
                    <a:gd name="connsiteX0" fmla="*/ 0 w 1856473"/>
                    <a:gd name="connsiteY0" fmla="*/ 1067037 h 1067037"/>
                    <a:gd name="connsiteX1" fmla="*/ 2691 w 1856473"/>
                    <a:gd name="connsiteY1" fmla="*/ 0 h 1067037"/>
                    <a:gd name="connsiteX2" fmla="*/ 367687 w 1856473"/>
                    <a:gd name="connsiteY2" fmla="*/ 125742 h 1067037"/>
                    <a:gd name="connsiteX3" fmla="*/ 1856473 w 1856473"/>
                    <a:gd name="connsiteY3" fmla="*/ 672013 h 1067037"/>
                    <a:gd name="connsiteX4" fmla="*/ 0 w 1856473"/>
                    <a:gd name="connsiteY4" fmla="*/ 1067037 h 1067037"/>
                    <a:gd name="connsiteX0" fmla="*/ 0 w 3111330"/>
                    <a:gd name="connsiteY0" fmla="*/ 4969722 h 4969722"/>
                    <a:gd name="connsiteX1" fmla="*/ 2691 w 3111330"/>
                    <a:gd name="connsiteY1" fmla="*/ 3902685 h 4969722"/>
                    <a:gd name="connsiteX2" fmla="*/ 3111330 w 3111330"/>
                    <a:gd name="connsiteY2" fmla="*/ 0 h 4969722"/>
                    <a:gd name="connsiteX3" fmla="*/ 1856473 w 3111330"/>
                    <a:gd name="connsiteY3" fmla="*/ 4574698 h 4969722"/>
                    <a:gd name="connsiteX4" fmla="*/ 0 w 3111330"/>
                    <a:gd name="connsiteY4" fmla="*/ 4969722 h 4969722"/>
                    <a:gd name="connsiteX0" fmla="*/ 0 w 3111330"/>
                    <a:gd name="connsiteY0" fmla="*/ 4969722 h 4969722"/>
                    <a:gd name="connsiteX1" fmla="*/ 2691 w 3111330"/>
                    <a:gd name="connsiteY1" fmla="*/ 3902685 h 4969722"/>
                    <a:gd name="connsiteX2" fmla="*/ 3111330 w 3111330"/>
                    <a:gd name="connsiteY2" fmla="*/ 0 h 4969722"/>
                    <a:gd name="connsiteX3" fmla="*/ 2040103 w 3111330"/>
                    <a:gd name="connsiteY3" fmla="*/ 3878664 h 4969722"/>
                    <a:gd name="connsiteX4" fmla="*/ 1856473 w 3111330"/>
                    <a:gd name="connsiteY4" fmla="*/ 4574698 h 4969722"/>
                    <a:gd name="connsiteX5" fmla="*/ 0 w 3111330"/>
                    <a:gd name="connsiteY5" fmla="*/ 4969722 h 4969722"/>
                    <a:gd name="connsiteX0" fmla="*/ 0 w 3133852"/>
                    <a:gd name="connsiteY0" fmla="*/ 4969722 h 4969722"/>
                    <a:gd name="connsiteX1" fmla="*/ 2691 w 3133852"/>
                    <a:gd name="connsiteY1" fmla="*/ 3902685 h 4969722"/>
                    <a:gd name="connsiteX2" fmla="*/ 3111330 w 3133852"/>
                    <a:gd name="connsiteY2" fmla="*/ 0 h 4969722"/>
                    <a:gd name="connsiteX3" fmla="*/ 3133852 w 3133852"/>
                    <a:gd name="connsiteY3" fmla="*/ 3261470 h 4969722"/>
                    <a:gd name="connsiteX4" fmla="*/ 1856473 w 3133852"/>
                    <a:gd name="connsiteY4" fmla="*/ 4574698 h 4969722"/>
                    <a:gd name="connsiteX5" fmla="*/ 0 w 3133852"/>
                    <a:gd name="connsiteY5" fmla="*/ 4969722 h 49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33852" h="4969722">
                      <a:moveTo>
                        <a:pt x="0" y="4969722"/>
                      </a:moveTo>
                      <a:lnTo>
                        <a:pt x="2691" y="3902685"/>
                      </a:lnTo>
                      <a:lnTo>
                        <a:pt x="3111330" y="0"/>
                      </a:lnTo>
                      <a:lnTo>
                        <a:pt x="3133852" y="3261470"/>
                      </a:lnTo>
                      <a:lnTo>
                        <a:pt x="1856473" y="4574698"/>
                      </a:lnTo>
                      <a:lnTo>
                        <a:pt x="0" y="4969722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FFD810">
                        <a:alpha val="5000"/>
                      </a:srgbClr>
                    </a:gs>
                    <a:gs pos="91000">
                      <a:srgbClr val="FFD810">
                        <a:alpha val="30000"/>
                      </a:srgbClr>
                    </a:gs>
                    <a:gs pos="100000">
                      <a:srgbClr val="FFC000">
                        <a:alpha val="7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pic>
            <p:nvPicPr>
              <p:cNvPr id="182" name="图片 18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3997" y="3049570"/>
                <a:ext cx="451143" cy="451143"/>
              </a:xfrm>
              <a:prstGeom prst="rect">
                <a:avLst/>
              </a:prstGeom>
            </p:spPr>
          </p:pic>
        </p:grpSp>
        <p:grpSp>
          <p:nvGrpSpPr>
            <p:cNvPr id="169" name="组合 168"/>
            <p:cNvGrpSpPr/>
            <p:nvPr/>
          </p:nvGrpSpPr>
          <p:grpSpPr>
            <a:xfrm>
              <a:off x="2629331" y="2940279"/>
              <a:ext cx="1912020" cy="1170206"/>
              <a:chOff x="2629331" y="2940279"/>
              <a:chExt cx="1912020" cy="1170206"/>
            </a:xfrm>
          </p:grpSpPr>
          <p:sp>
            <p:nvSpPr>
              <p:cNvPr id="177" name="等腰三角形 19"/>
              <p:cNvSpPr/>
              <p:nvPr/>
            </p:nvSpPr>
            <p:spPr>
              <a:xfrm rot="10800000">
                <a:off x="2629331" y="3068847"/>
                <a:ext cx="1757385" cy="1041638"/>
              </a:xfrm>
              <a:custGeom>
                <a:avLst/>
                <a:gdLst>
                  <a:gd name="connsiteX0" fmla="*/ 0 w 2425179"/>
                  <a:gd name="connsiteY0" fmla="*/ 1818640 h 1818640"/>
                  <a:gd name="connsiteX1" fmla="*/ 323592 w 2425179"/>
                  <a:gd name="connsiteY1" fmla="*/ 0 h 1818640"/>
                  <a:gd name="connsiteX2" fmla="*/ 2425179 w 2425179"/>
                  <a:gd name="connsiteY2" fmla="*/ 1818640 h 1818640"/>
                  <a:gd name="connsiteX3" fmla="*/ 0 w 2425179"/>
                  <a:gd name="connsiteY3" fmla="*/ 1818640 h 1818640"/>
                  <a:gd name="connsiteX0" fmla="*/ 0 w 2084819"/>
                  <a:gd name="connsiteY0" fmla="*/ 1818640 h 1818640"/>
                  <a:gd name="connsiteX1" fmla="*/ 323592 w 2084819"/>
                  <a:gd name="connsiteY1" fmla="*/ 0 h 1818640"/>
                  <a:gd name="connsiteX2" fmla="*/ 2084819 w 2084819"/>
                  <a:gd name="connsiteY2" fmla="*/ 919480 h 1818640"/>
                  <a:gd name="connsiteX3" fmla="*/ 0 w 2084819"/>
                  <a:gd name="connsiteY3" fmla="*/ 1818640 h 1818640"/>
                  <a:gd name="connsiteX0" fmla="*/ 0 w 1277049"/>
                  <a:gd name="connsiteY0" fmla="*/ 1818640 h 1818640"/>
                  <a:gd name="connsiteX1" fmla="*/ 323592 w 1277049"/>
                  <a:gd name="connsiteY1" fmla="*/ 0 h 1818640"/>
                  <a:gd name="connsiteX2" fmla="*/ 1277049 w 1277049"/>
                  <a:gd name="connsiteY2" fmla="*/ 797560 h 1818640"/>
                  <a:gd name="connsiteX3" fmla="*/ 0 w 1277049"/>
                  <a:gd name="connsiteY3" fmla="*/ 1818640 h 1818640"/>
                  <a:gd name="connsiteX0" fmla="*/ 0 w 1324877"/>
                  <a:gd name="connsiteY0" fmla="*/ 1818640 h 1818640"/>
                  <a:gd name="connsiteX1" fmla="*/ 323592 w 1324877"/>
                  <a:gd name="connsiteY1" fmla="*/ 0 h 1818640"/>
                  <a:gd name="connsiteX2" fmla="*/ 1324877 w 1324877"/>
                  <a:gd name="connsiteY2" fmla="*/ 853440 h 1818640"/>
                  <a:gd name="connsiteX3" fmla="*/ 0 w 1324877"/>
                  <a:gd name="connsiteY3" fmla="*/ 1818640 h 1818640"/>
                  <a:gd name="connsiteX0" fmla="*/ 0 w 1510876"/>
                  <a:gd name="connsiteY0" fmla="*/ 1244600 h 1244600"/>
                  <a:gd name="connsiteX1" fmla="*/ 509591 w 1510876"/>
                  <a:gd name="connsiteY1" fmla="*/ 0 h 1244600"/>
                  <a:gd name="connsiteX2" fmla="*/ 1510876 w 1510876"/>
                  <a:gd name="connsiteY2" fmla="*/ 853440 h 1244600"/>
                  <a:gd name="connsiteX3" fmla="*/ 0 w 1510876"/>
                  <a:gd name="connsiteY3" fmla="*/ 1244600 h 1244600"/>
                  <a:gd name="connsiteX0" fmla="*/ 0 w 1622476"/>
                  <a:gd name="connsiteY0" fmla="*/ 1198880 h 1198880"/>
                  <a:gd name="connsiteX1" fmla="*/ 621191 w 1622476"/>
                  <a:gd name="connsiteY1" fmla="*/ 0 h 1198880"/>
                  <a:gd name="connsiteX2" fmla="*/ 1622476 w 1622476"/>
                  <a:gd name="connsiteY2" fmla="*/ 853440 h 1198880"/>
                  <a:gd name="connsiteX3" fmla="*/ 0 w 1622476"/>
                  <a:gd name="connsiteY3" fmla="*/ 1198880 h 1198880"/>
                  <a:gd name="connsiteX0" fmla="*/ 0 w 1622476"/>
                  <a:gd name="connsiteY0" fmla="*/ 1183640 h 1183640"/>
                  <a:gd name="connsiteX1" fmla="*/ 653077 w 1622476"/>
                  <a:gd name="connsiteY1" fmla="*/ 0 h 1183640"/>
                  <a:gd name="connsiteX2" fmla="*/ 1622476 w 1622476"/>
                  <a:gd name="connsiteY2" fmla="*/ 838200 h 1183640"/>
                  <a:gd name="connsiteX3" fmla="*/ 0 w 1622476"/>
                  <a:gd name="connsiteY3" fmla="*/ 1183640 h 1183640"/>
                  <a:gd name="connsiteX0" fmla="*/ 0 w 1622476"/>
                  <a:gd name="connsiteY0" fmla="*/ 1203960 h 1203960"/>
                  <a:gd name="connsiteX1" fmla="*/ 647762 w 1622476"/>
                  <a:gd name="connsiteY1" fmla="*/ 0 h 1203960"/>
                  <a:gd name="connsiteX2" fmla="*/ 1622476 w 1622476"/>
                  <a:gd name="connsiteY2" fmla="*/ 858520 h 1203960"/>
                  <a:gd name="connsiteX3" fmla="*/ 0 w 1622476"/>
                  <a:gd name="connsiteY3" fmla="*/ 1203960 h 1203960"/>
                  <a:gd name="connsiteX0" fmla="*/ 0 w 1622476"/>
                  <a:gd name="connsiteY0" fmla="*/ 1457203 h 1457203"/>
                  <a:gd name="connsiteX1" fmla="*/ 601469 w 1622476"/>
                  <a:gd name="connsiteY1" fmla="*/ 0 h 1457203"/>
                  <a:gd name="connsiteX2" fmla="*/ 1622476 w 1622476"/>
                  <a:gd name="connsiteY2" fmla="*/ 1111763 h 1457203"/>
                  <a:gd name="connsiteX3" fmla="*/ 0 w 1622476"/>
                  <a:gd name="connsiteY3" fmla="*/ 1457203 h 1457203"/>
                  <a:gd name="connsiteX0" fmla="*/ 0 w 1807677"/>
                  <a:gd name="connsiteY0" fmla="*/ 1457203 h 1457203"/>
                  <a:gd name="connsiteX1" fmla="*/ 601469 w 1807677"/>
                  <a:gd name="connsiteY1" fmla="*/ 0 h 1457203"/>
                  <a:gd name="connsiteX2" fmla="*/ 1807677 w 1807677"/>
                  <a:gd name="connsiteY2" fmla="*/ 959153 h 1457203"/>
                  <a:gd name="connsiteX3" fmla="*/ 0 w 1807677"/>
                  <a:gd name="connsiteY3" fmla="*/ 1457203 h 1457203"/>
                  <a:gd name="connsiteX0" fmla="*/ 0 w 1384516"/>
                  <a:gd name="connsiteY0" fmla="*/ 1340863 h 1340863"/>
                  <a:gd name="connsiteX1" fmla="*/ 178308 w 1384516"/>
                  <a:gd name="connsiteY1" fmla="*/ 0 h 1340863"/>
                  <a:gd name="connsiteX2" fmla="*/ 1384516 w 1384516"/>
                  <a:gd name="connsiteY2" fmla="*/ 959153 h 1340863"/>
                  <a:gd name="connsiteX3" fmla="*/ 0 w 1384516"/>
                  <a:gd name="connsiteY3" fmla="*/ 1340863 h 1340863"/>
                  <a:gd name="connsiteX0" fmla="*/ 0 w 1384516"/>
                  <a:gd name="connsiteY0" fmla="*/ 1340863 h 1340863"/>
                  <a:gd name="connsiteX1" fmla="*/ 99087 w 1384516"/>
                  <a:gd name="connsiteY1" fmla="*/ 640129 h 1340863"/>
                  <a:gd name="connsiteX2" fmla="*/ 178308 w 1384516"/>
                  <a:gd name="connsiteY2" fmla="*/ 0 h 1340863"/>
                  <a:gd name="connsiteX3" fmla="*/ 1384516 w 1384516"/>
                  <a:gd name="connsiteY3" fmla="*/ 959153 h 1340863"/>
                  <a:gd name="connsiteX4" fmla="*/ 0 w 1384516"/>
                  <a:gd name="connsiteY4" fmla="*/ 1340863 h 1340863"/>
                  <a:gd name="connsiteX0" fmla="*/ 0 w 1384516"/>
                  <a:gd name="connsiteY0" fmla="*/ 1340863 h 1340863"/>
                  <a:gd name="connsiteX1" fmla="*/ 99087 w 1384516"/>
                  <a:gd name="connsiteY1" fmla="*/ 640129 h 1340863"/>
                  <a:gd name="connsiteX2" fmla="*/ 178308 w 1384516"/>
                  <a:gd name="connsiteY2" fmla="*/ 0 h 1340863"/>
                  <a:gd name="connsiteX3" fmla="*/ 727306 w 1384516"/>
                  <a:gd name="connsiteY3" fmla="*/ 441994 h 1340863"/>
                  <a:gd name="connsiteX4" fmla="*/ 1384516 w 1384516"/>
                  <a:gd name="connsiteY4" fmla="*/ 959153 h 1340863"/>
                  <a:gd name="connsiteX5" fmla="*/ 0 w 1384516"/>
                  <a:gd name="connsiteY5" fmla="*/ 1340863 h 1340863"/>
                  <a:gd name="connsiteX0" fmla="*/ 0 w 1384516"/>
                  <a:gd name="connsiteY0" fmla="*/ 898869 h 898869"/>
                  <a:gd name="connsiteX1" fmla="*/ 99087 w 1384516"/>
                  <a:gd name="connsiteY1" fmla="*/ 198135 h 898869"/>
                  <a:gd name="connsiteX2" fmla="*/ 727306 w 1384516"/>
                  <a:gd name="connsiteY2" fmla="*/ 0 h 898869"/>
                  <a:gd name="connsiteX3" fmla="*/ 1384516 w 1384516"/>
                  <a:gd name="connsiteY3" fmla="*/ 517159 h 898869"/>
                  <a:gd name="connsiteX4" fmla="*/ 0 w 1384516"/>
                  <a:gd name="connsiteY4" fmla="*/ 898869 h 898869"/>
                  <a:gd name="connsiteX0" fmla="*/ 0 w 1384516"/>
                  <a:gd name="connsiteY0" fmla="*/ 876007 h 876007"/>
                  <a:gd name="connsiteX1" fmla="*/ 99087 w 1384516"/>
                  <a:gd name="connsiteY1" fmla="*/ 175273 h 876007"/>
                  <a:gd name="connsiteX2" fmla="*/ 727306 w 1384516"/>
                  <a:gd name="connsiteY2" fmla="*/ 0 h 876007"/>
                  <a:gd name="connsiteX3" fmla="*/ 1384516 w 1384516"/>
                  <a:gd name="connsiteY3" fmla="*/ 494297 h 876007"/>
                  <a:gd name="connsiteX4" fmla="*/ 0 w 1384516"/>
                  <a:gd name="connsiteY4" fmla="*/ 876007 h 87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516" h="876007">
                    <a:moveTo>
                      <a:pt x="0" y="876007"/>
                    </a:moveTo>
                    <a:lnTo>
                      <a:pt x="99087" y="175273"/>
                    </a:lnTo>
                    <a:lnTo>
                      <a:pt x="727306" y="0"/>
                    </a:lnTo>
                    <a:lnTo>
                      <a:pt x="1384516" y="494297"/>
                    </a:lnTo>
                    <a:lnTo>
                      <a:pt x="0" y="876007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00B0F0">
                      <a:alpha val="0"/>
                    </a:srgbClr>
                  </a:gs>
                  <a:gs pos="80000">
                    <a:srgbClr val="0070C0">
                      <a:alpha val="30000"/>
                    </a:srgbClr>
                  </a:gs>
                  <a:gs pos="100000">
                    <a:srgbClr val="0070C0">
                      <a:alpha val="70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78" name="直接连接符 177"/>
              <p:cNvCxnSpPr>
                <a:endCxn id="177" idx="1"/>
              </p:cNvCxnSpPr>
              <p:nvPr/>
            </p:nvCxnSpPr>
            <p:spPr>
              <a:xfrm flipH="1">
                <a:off x="4260944" y="3145957"/>
                <a:ext cx="114947" cy="756115"/>
              </a:xfrm>
              <a:prstGeom prst="line">
                <a:avLst/>
              </a:prstGeom>
              <a:ln w="6350">
                <a:solidFill>
                  <a:srgbClr val="19C3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/>
            </p:nvCxnSpPr>
            <p:spPr>
              <a:xfrm flipH="1">
                <a:off x="3093217" y="3087279"/>
                <a:ext cx="1236897" cy="312253"/>
              </a:xfrm>
              <a:prstGeom prst="line">
                <a:avLst/>
              </a:prstGeom>
              <a:ln w="6350">
                <a:solidFill>
                  <a:srgbClr val="19C3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0" name="图片 17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281409" y="2940279"/>
                <a:ext cx="259942" cy="255693"/>
              </a:xfrm>
              <a:prstGeom prst="rect">
                <a:avLst/>
              </a:prstGeom>
              <a:effectLst>
                <a:glow rad="38100">
                  <a:srgbClr val="00B0F0">
                    <a:alpha val="60000"/>
                  </a:srgbClr>
                </a:glow>
              </a:effectLst>
            </p:spPr>
          </p:pic>
        </p:grpSp>
        <p:grpSp>
          <p:nvGrpSpPr>
            <p:cNvPr id="170" name="组合 169"/>
            <p:cNvGrpSpPr/>
            <p:nvPr/>
          </p:nvGrpSpPr>
          <p:grpSpPr>
            <a:xfrm>
              <a:off x="2727519" y="2196229"/>
              <a:ext cx="987372" cy="1333353"/>
              <a:chOff x="2727519" y="2196229"/>
              <a:chExt cx="987372" cy="1333353"/>
            </a:xfrm>
          </p:grpSpPr>
          <p:grpSp>
            <p:nvGrpSpPr>
              <p:cNvPr id="171" name="组合 170"/>
              <p:cNvGrpSpPr/>
              <p:nvPr/>
            </p:nvGrpSpPr>
            <p:grpSpPr>
              <a:xfrm>
                <a:off x="2727519" y="2433623"/>
                <a:ext cx="987372" cy="1095959"/>
                <a:chOff x="4025892" y="3050436"/>
                <a:chExt cx="987372" cy="1095959"/>
              </a:xfrm>
            </p:grpSpPr>
            <p:sp>
              <p:nvSpPr>
                <p:cNvPr id="173" name="等腰三角形 19"/>
                <p:cNvSpPr/>
                <p:nvPr/>
              </p:nvSpPr>
              <p:spPr>
                <a:xfrm rot="7968999">
                  <a:off x="4065178" y="3198310"/>
                  <a:ext cx="908799" cy="987372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69D7D0">
                        <a:alpha val="0"/>
                      </a:srgbClr>
                    </a:gs>
                    <a:gs pos="85000">
                      <a:srgbClr val="14A69A">
                        <a:alpha val="50000"/>
                      </a:srgbClr>
                    </a:gs>
                    <a:gs pos="100000">
                      <a:srgbClr val="14A69A">
                        <a:alpha val="7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cxnSp>
              <p:nvCxnSpPr>
                <p:cNvPr id="174" name="直接连接符 173"/>
                <p:cNvCxnSpPr/>
                <p:nvPr/>
              </p:nvCxnSpPr>
              <p:spPr>
                <a:xfrm flipH="1">
                  <a:off x="4242710" y="3059602"/>
                  <a:ext cx="201397" cy="416713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4481304" y="3050436"/>
                  <a:ext cx="264994" cy="304744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72" name="图片 17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4270" y="2196229"/>
                <a:ext cx="658425" cy="408467"/>
              </a:xfrm>
              <a:prstGeom prst="rect">
                <a:avLst/>
              </a:prstGeom>
            </p:spPr>
          </p:pic>
        </p:grpSp>
      </p:grpSp>
      <p:sp>
        <p:nvSpPr>
          <p:cNvPr id="191" name="圆角矩形"/>
          <p:cNvSpPr/>
          <p:nvPr/>
        </p:nvSpPr>
        <p:spPr>
          <a:xfrm>
            <a:off x="6062905" y="808991"/>
            <a:ext cx="1763407" cy="3351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40000"/>
                  <a:lumOff val="60000"/>
                </a:schemeClr>
              </a:gs>
              <a:gs pos="36944">
                <a:schemeClr val="bg1">
                  <a:lumMod val="40000"/>
                  <a:lumOff val="60000"/>
                  <a:alpha val="30000"/>
                </a:schemeClr>
              </a:gs>
              <a:gs pos="92292">
                <a:schemeClr val="bg1">
                  <a:lumMod val="40000"/>
                  <a:lumOff val="60000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182880" tIns="50800" rIns="50800" bIns="50800" anchor="ctr"/>
          <a:lstStyle/>
          <a:p>
            <a:pPr algn="l" defTabSz="825500"/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Functions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  <a:ea typeface="Helvetica Neue Medium"/>
              <a:cs typeface="Helvetica Neue Medium"/>
            </a:endParaRPr>
          </a:p>
        </p:txBody>
      </p:sp>
      <p:grpSp>
        <p:nvGrpSpPr>
          <p:cNvPr id="192" name="组合 191"/>
          <p:cNvGrpSpPr/>
          <p:nvPr/>
        </p:nvGrpSpPr>
        <p:grpSpPr>
          <a:xfrm>
            <a:off x="6114555" y="3663458"/>
            <a:ext cx="1584000" cy="1044000"/>
            <a:chOff x="14831020" y="1327149"/>
            <a:chExt cx="1584000" cy="1044000"/>
          </a:xfrm>
        </p:grpSpPr>
        <p:sp>
          <p:nvSpPr>
            <p:cNvPr id="194" name="圆角矩形 193"/>
            <p:cNvSpPr/>
            <p:nvPr/>
          </p:nvSpPr>
          <p:spPr>
            <a:xfrm>
              <a:off x="14831020" y="1327149"/>
              <a:ext cx="1584000" cy="1044000"/>
            </a:xfrm>
            <a:prstGeom prst="roundRect">
              <a:avLst>
                <a:gd name="adj" fmla="val 10967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195" name="矩形 194"/>
            <p:cNvSpPr/>
            <p:nvPr/>
          </p:nvSpPr>
          <p:spPr>
            <a:xfrm>
              <a:off x="15025055" y="1367428"/>
              <a:ext cx="119593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Video Check</a:t>
              </a:r>
            </a:p>
          </p:txBody>
        </p:sp>
        <p:pic>
          <p:nvPicPr>
            <p:cNvPr id="196" name="图片 19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452" y="1638195"/>
              <a:ext cx="475136" cy="475136"/>
            </a:xfrm>
            <a:prstGeom prst="rect">
              <a:avLst/>
            </a:prstGeom>
          </p:spPr>
        </p:pic>
        <p:sp>
          <p:nvSpPr>
            <p:cNvPr id="197" name="矩形 196"/>
            <p:cNvSpPr/>
            <p:nvPr/>
          </p:nvSpPr>
          <p:spPr>
            <a:xfrm>
              <a:off x="15026076" y="2095717"/>
              <a:ext cx="1193888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Non-visible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7771767" y="3663458"/>
            <a:ext cx="1635631" cy="1044000"/>
            <a:chOff x="16717015" y="1327149"/>
            <a:chExt cx="1635631" cy="1044000"/>
          </a:xfrm>
        </p:grpSpPr>
        <p:sp>
          <p:nvSpPr>
            <p:cNvPr id="200" name="圆角矩形 199"/>
            <p:cNvSpPr/>
            <p:nvPr/>
          </p:nvSpPr>
          <p:spPr>
            <a:xfrm>
              <a:off x="16745452" y="1327149"/>
              <a:ext cx="1584000" cy="1044000"/>
            </a:xfrm>
            <a:prstGeom prst="roundRect">
              <a:avLst>
                <a:gd name="adj" fmla="val 11782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205" name="矩形 204"/>
            <p:cNvSpPr/>
            <p:nvPr/>
          </p:nvSpPr>
          <p:spPr>
            <a:xfrm>
              <a:off x="16717015" y="2095717"/>
              <a:ext cx="906330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Room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12" name="图片 211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6" t="71904" r="87231" b="24376"/>
            <a:stretch/>
          </p:blipFill>
          <p:spPr>
            <a:xfrm>
              <a:off x="16941990" y="1653659"/>
              <a:ext cx="456380" cy="444208"/>
            </a:xfrm>
            <a:prstGeom prst="rect">
              <a:avLst/>
            </a:prstGeom>
          </p:spPr>
        </p:pic>
        <p:sp>
          <p:nvSpPr>
            <p:cNvPr id="213" name="矩形 212"/>
            <p:cNvSpPr/>
            <p:nvPr/>
          </p:nvSpPr>
          <p:spPr>
            <a:xfrm>
              <a:off x="16951053" y="1367428"/>
              <a:ext cx="11727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Room State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14" name="图片 213"/>
            <p:cNvPicPr>
              <a:picLocks noChangeAspect="1"/>
            </p:cNvPicPr>
            <p:nvPr/>
          </p:nvPicPr>
          <p:blipFill rotWithShape="1">
            <a:blip r:embed="rId11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4" t="71391" r="77870" b="23502"/>
            <a:stretch/>
          </p:blipFill>
          <p:spPr>
            <a:xfrm>
              <a:off x="17553108" y="1605763"/>
              <a:ext cx="576558" cy="540000"/>
            </a:xfrm>
            <a:prstGeom prst="rect">
              <a:avLst/>
            </a:prstGeom>
          </p:spPr>
        </p:pic>
        <p:sp>
          <p:nvSpPr>
            <p:cNvPr id="215" name="矩形 214"/>
            <p:cNvSpPr/>
            <p:nvPr/>
          </p:nvSpPr>
          <p:spPr>
            <a:xfrm>
              <a:off x="17330128" y="2095717"/>
              <a:ext cx="1022518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>
                  <a:solidFill>
                    <a:schemeClr val="bg1"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 of </a:t>
              </a:r>
              <a:r>
                <a:rPr lang="en-US" altLang="zh-CN" sz="900" dirty="0" smtClean="0">
                  <a:solidFill>
                    <a:schemeClr val="bg1"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Room</a:t>
              </a:r>
              <a:endParaRPr lang="en-US" altLang="zh-CN" sz="900" dirty="0">
                <a:solidFill>
                  <a:schemeClr val="bg1"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216" name="矩形 215"/>
          <p:cNvSpPr/>
          <p:nvPr/>
        </p:nvSpPr>
        <p:spPr>
          <a:xfrm>
            <a:off x="4671342" y="3607276"/>
            <a:ext cx="14132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srgbClr val="FFC000"/>
                </a:solidFill>
                <a:latin typeface="Helvetica Now Text" panose="020B0504030202020204" pitchFamily="34" charset="0"/>
                <a:ea typeface="Helvetica"/>
                <a:cs typeface="Helvetica"/>
                <a:sym typeface="Helvetica"/>
              </a:rPr>
              <a:t>Thermal Presence Detector</a:t>
            </a:r>
          </a:p>
        </p:txBody>
      </p:sp>
      <p:grpSp>
        <p:nvGrpSpPr>
          <p:cNvPr id="217" name="组合 216"/>
          <p:cNvGrpSpPr/>
          <p:nvPr/>
        </p:nvGrpSpPr>
        <p:grpSpPr>
          <a:xfrm>
            <a:off x="5047375" y="4021014"/>
            <a:ext cx="692645" cy="692645"/>
            <a:chOff x="10591982" y="4107216"/>
            <a:chExt cx="768325" cy="768325"/>
          </a:xfrm>
        </p:grpSpPr>
        <p:sp>
          <p:nvSpPr>
            <p:cNvPr id="218" name="iSļídè"/>
            <p:cNvSpPr/>
            <p:nvPr/>
          </p:nvSpPr>
          <p:spPr>
            <a:xfrm>
              <a:off x="10591982" y="4107216"/>
              <a:ext cx="768325" cy="768325"/>
            </a:xfrm>
            <a:prstGeom prst="ellipse">
              <a:avLst/>
            </a:prstGeom>
            <a:gradFill>
              <a:gsLst>
                <a:gs pos="0">
                  <a:srgbClr val="F8F208">
                    <a:alpha val="70000"/>
                  </a:srgbClr>
                </a:gs>
                <a:gs pos="100000">
                  <a:srgbClr val="F8F208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200" b="1">
                <a:solidFill>
                  <a:schemeClr val="bg1"/>
                </a:solidFill>
                <a:latin typeface="Helvetica Now Text" panose="020B0504030202020204" pitchFamily="34" charset="0"/>
              </a:endParaRPr>
            </a:p>
          </p:txBody>
        </p:sp>
        <p:pic>
          <p:nvPicPr>
            <p:cNvPr id="219" name="Picture 2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10707874" y="4214869"/>
              <a:ext cx="610350" cy="591991"/>
            </a:xfrm>
            <a:prstGeom prst="rect">
              <a:avLst/>
            </a:prstGeom>
          </p:spPr>
        </p:pic>
      </p:grpSp>
      <p:grpSp>
        <p:nvGrpSpPr>
          <p:cNvPr id="220" name="组合 219"/>
          <p:cNvGrpSpPr/>
          <p:nvPr/>
        </p:nvGrpSpPr>
        <p:grpSpPr>
          <a:xfrm>
            <a:off x="6114555" y="2471736"/>
            <a:ext cx="1584000" cy="1044000"/>
            <a:chOff x="11054864" y="1327149"/>
            <a:chExt cx="1584000" cy="1044000"/>
          </a:xfrm>
        </p:grpSpPr>
        <p:sp>
          <p:nvSpPr>
            <p:cNvPr id="222" name="圆角矩形 221"/>
            <p:cNvSpPr/>
            <p:nvPr/>
          </p:nvSpPr>
          <p:spPr>
            <a:xfrm>
              <a:off x="11054864" y="1327149"/>
              <a:ext cx="1584000" cy="1044000"/>
            </a:xfrm>
            <a:prstGeom prst="roundRect">
              <a:avLst>
                <a:gd name="adj" fmla="val 11782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223" name="矩形 222"/>
            <p:cNvSpPr/>
            <p:nvPr/>
          </p:nvSpPr>
          <p:spPr>
            <a:xfrm>
              <a:off x="11133405" y="1367428"/>
              <a:ext cx="142691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Fall Detection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34" name="图片 2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" t="37361" r="85181" b="57275"/>
            <a:stretch/>
          </p:blipFill>
          <p:spPr>
            <a:xfrm>
              <a:off x="11485618" y="1586216"/>
              <a:ext cx="722493" cy="648545"/>
            </a:xfrm>
            <a:prstGeom prst="rect">
              <a:avLst/>
            </a:prstGeom>
          </p:spPr>
        </p:pic>
      </p:grpSp>
      <p:grpSp>
        <p:nvGrpSpPr>
          <p:cNvPr id="235" name="组合 234"/>
          <p:cNvGrpSpPr/>
          <p:nvPr/>
        </p:nvGrpSpPr>
        <p:grpSpPr>
          <a:xfrm>
            <a:off x="7800204" y="2471736"/>
            <a:ext cx="1584000" cy="1044000"/>
            <a:chOff x="12972355" y="1327149"/>
            <a:chExt cx="1584000" cy="1044000"/>
          </a:xfrm>
        </p:grpSpPr>
        <p:sp>
          <p:nvSpPr>
            <p:cNvPr id="236" name="圆角矩形 235"/>
            <p:cNvSpPr/>
            <p:nvPr/>
          </p:nvSpPr>
          <p:spPr>
            <a:xfrm>
              <a:off x="12972355" y="1327149"/>
              <a:ext cx="1584000" cy="1044000"/>
            </a:xfrm>
            <a:prstGeom prst="roundRect">
              <a:avLst>
                <a:gd name="adj" fmla="val 11782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13177956" y="1367428"/>
              <a:ext cx="1172799" cy="261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Overstay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38" name="图片 237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6355" y="1677763"/>
              <a:ext cx="396001" cy="396000"/>
            </a:xfrm>
            <a:prstGeom prst="rect">
              <a:avLst/>
            </a:prstGeom>
          </p:spPr>
        </p:pic>
        <p:sp>
          <p:nvSpPr>
            <p:cNvPr id="239" name="矩形 238"/>
            <p:cNvSpPr/>
            <p:nvPr/>
          </p:nvSpPr>
          <p:spPr>
            <a:xfrm>
              <a:off x="13215777" y="2095717"/>
              <a:ext cx="1097156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9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Bathroom</a:t>
              </a: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5047375" y="2768791"/>
            <a:ext cx="692645" cy="692645"/>
            <a:chOff x="10591982" y="2433623"/>
            <a:chExt cx="768325" cy="768325"/>
          </a:xfrm>
        </p:grpSpPr>
        <p:sp>
          <p:nvSpPr>
            <p:cNvPr id="241" name="iSļídè"/>
            <p:cNvSpPr/>
            <p:nvPr/>
          </p:nvSpPr>
          <p:spPr>
            <a:xfrm>
              <a:off x="10591982" y="2433623"/>
              <a:ext cx="768325" cy="768325"/>
            </a:xfrm>
            <a:prstGeom prst="ellipse">
              <a:avLst/>
            </a:prstGeom>
            <a:gradFill>
              <a:gsLst>
                <a:gs pos="0">
                  <a:srgbClr val="19C3FF">
                    <a:alpha val="70000"/>
                  </a:srgbClr>
                </a:gs>
                <a:gs pos="100000">
                  <a:srgbClr val="0070C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200" b="1">
                <a:solidFill>
                  <a:schemeClr val="bg1"/>
                </a:solidFill>
                <a:latin typeface="Helvetica Now Text" panose="020B0504030202020204" pitchFamily="34" charset="0"/>
              </a:endParaRPr>
            </a:p>
          </p:txBody>
        </p:sp>
        <p:pic>
          <p:nvPicPr>
            <p:cNvPr id="285" name="图片 28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343" y="2496147"/>
              <a:ext cx="653964" cy="643277"/>
            </a:xfrm>
            <a:prstGeom prst="rect">
              <a:avLst/>
            </a:prstGeom>
          </p:spPr>
        </p:pic>
      </p:grpSp>
      <p:sp>
        <p:nvSpPr>
          <p:cNvPr id="286" name="矩形 285"/>
          <p:cNvSpPr/>
          <p:nvPr/>
        </p:nvSpPr>
        <p:spPr>
          <a:xfrm>
            <a:off x="4671342" y="2434810"/>
            <a:ext cx="16032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b="1" dirty="0" smtClean="0">
                <a:solidFill>
                  <a:srgbClr val="19C3FF"/>
                </a:solidFill>
                <a:latin typeface="Helvetica Now Text" panose="020B0504030202020204" pitchFamily="34" charset="0"/>
                <a:ea typeface="Helvetica"/>
                <a:cs typeface="Helvetica"/>
                <a:sym typeface="Helvetica"/>
              </a:rPr>
              <a:t>Fall Detection Radar</a:t>
            </a:r>
          </a:p>
        </p:txBody>
      </p:sp>
      <p:grpSp>
        <p:nvGrpSpPr>
          <p:cNvPr id="287" name="组合 286"/>
          <p:cNvGrpSpPr/>
          <p:nvPr/>
        </p:nvGrpSpPr>
        <p:grpSpPr>
          <a:xfrm>
            <a:off x="6065033" y="1280014"/>
            <a:ext cx="1701764" cy="1044000"/>
            <a:chOff x="7072511" y="1327149"/>
            <a:chExt cx="1701764" cy="1044000"/>
          </a:xfrm>
        </p:grpSpPr>
        <p:sp>
          <p:nvSpPr>
            <p:cNvPr id="288" name="圆角矩形 287"/>
            <p:cNvSpPr/>
            <p:nvPr/>
          </p:nvSpPr>
          <p:spPr>
            <a:xfrm>
              <a:off x="7122033" y="1327149"/>
              <a:ext cx="1584000" cy="1044000"/>
            </a:xfrm>
            <a:prstGeom prst="roundRect">
              <a:avLst>
                <a:gd name="adj" fmla="val 10967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289" name="矩形 288"/>
            <p:cNvSpPr/>
            <p:nvPr/>
          </p:nvSpPr>
          <p:spPr>
            <a:xfrm>
              <a:off x="7072511" y="2095717"/>
              <a:ext cx="906129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Heart Rate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290" name="矩形 289"/>
            <p:cNvSpPr/>
            <p:nvPr/>
          </p:nvSpPr>
          <p:spPr>
            <a:xfrm>
              <a:off x="7798745" y="2095717"/>
              <a:ext cx="975530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Respiration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291" name="矩形 290"/>
            <p:cNvSpPr/>
            <p:nvPr/>
          </p:nvSpPr>
          <p:spPr>
            <a:xfrm>
              <a:off x="7343726" y="1367428"/>
              <a:ext cx="117829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Vital Signs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92" name="图片 291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310" y="1695763"/>
              <a:ext cx="392400" cy="360000"/>
            </a:xfrm>
            <a:prstGeom prst="rect">
              <a:avLst/>
            </a:prstGeom>
          </p:spPr>
        </p:pic>
        <p:pic>
          <p:nvPicPr>
            <p:cNvPr id="293" name="图片 292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1575" y="1664913"/>
              <a:ext cx="468000" cy="468000"/>
            </a:xfrm>
            <a:prstGeom prst="rect">
              <a:avLst/>
            </a:prstGeom>
          </p:spPr>
        </p:pic>
      </p:grpSp>
      <p:grpSp>
        <p:nvGrpSpPr>
          <p:cNvPr id="294" name="组合 293"/>
          <p:cNvGrpSpPr/>
          <p:nvPr/>
        </p:nvGrpSpPr>
        <p:grpSpPr>
          <a:xfrm>
            <a:off x="7800204" y="1280014"/>
            <a:ext cx="1584000" cy="1044000"/>
            <a:chOff x="9026757" y="1327149"/>
            <a:chExt cx="1584000" cy="1044000"/>
          </a:xfrm>
        </p:grpSpPr>
        <p:sp>
          <p:nvSpPr>
            <p:cNvPr id="295" name="圆角矩形 294"/>
            <p:cNvSpPr/>
            <p:nvPr/>
          </p:nvSpPr>
          <p:spPr>
            <a:xfrm>
              <a:off x="9026757" y="1327149"/>
              <a:ext cx="1584000" cy="1044000"/>
            </a:xfrm>
            <a:prstGeom prst="roundRect">
              <a:avLst>
                <a:gd name="adj" fmla="val 10967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296" name="矩形 295"/>
            <p:cNvSpPr/>
            <p:nvPr/>
          </p:nvSpPr>
          <p:spPr>
            <a:xfrm>
              <a:off x="9076204" y="2095717"/>
              <a:ext cx="718472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9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Bed</a:t>
              </a:r>
            </a:p>
          </p:txBody>
        </p:sp>
        <p:pic>
          <p:nvPicPr>
            <p:cNvPr id="297" name="图片 296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71645" r="66765" b="23921"/>
            <a:stretch/>
          </p:blipFill>
          <p:spPr>
            <a:xfrm>
              <a:off x="9157370" y="1623763"/>
              <a:ext cx="556140" cy="504000"/>
            </a:xfrm>
            <a:prstGeom prst="rect">
              <a:avLst/>
            </a:prstGeom>
          </p:spPr>
        </p:pic>
        <p:sp>
          <p:nvSpPr>
            <p:cNvPr id="298" name="矩形 297"/>
            <p:cNvSpPr/>
            <p:nvPr/>
          </p:nvSpPr>
          <p:spPr>
            <a:xfrm>
              <a:off x="9641108" y="2095717"/>
              <a:ext cx="968955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 of Bed</a:t>
              </a:r>
            </a:p>
          </p:txBody>
        </p:sp>
        <p:pic>
          <p:nvPicPr>
            <p:cNvPr id="299" name="图片 298"/>
            <p:cNvPicPr>
              <a:picLocks noChangeAspect="1"/>
            </p:cNvPicPr>
            <p:nvPr/>
          </p:nvPicPr>
          <p:blipFill rotWithShape="1">
            <a:blip r:embed="rId1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98" t="71594" r="57810" b="23717"/>
            <a:stretch/>
          </p:blipFill>
          <p:spPr>
            <a:xfrm>
              <a:off x="9857061" y="1649376"/>
              <a:ext cx="537049" cy="499075"/>
            </a:xfrm>
            <a:prstGeom prst="rect">
              <a:avLst/>
            </a:prstGeom>
          </p:spPr>
        </p:pic>
        <p:sp>
          <p:nvSpPr>
            <p:cNvPr id="300" name="矩形 299"/>
            <p:cNvSpPr/>
            <p:nvPr/>
          </p:nvSpPr>
          <p:spPr>
            <a:xfrm>
              <a:off x="9232358" y="1367428"/>
              <a:ext cx="11727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Bed State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301" name="矩形 300"/>
          <p:cNvSpPr/>
          <p:nvPr/>
        </p:nvSpPr>
        <p:spPr>
          <a:xfrm>
            <a:off x="4666218" y="1241819"/>
            <a:ext cx="16135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b="1" dirty="0" smtClean="0">
                <a:solidFill>
                  <a:srgbClr val="69D7D0"/>
                </a:solidFill>
                <a:latin typeface="Helvetica Now Text" panose="020B0504030202020204" pitchFamily="34" charset="0"/>
                <a:ea typeface="Helvetica"/>
                <a:cs typeface="Helvetica"/>
                <a:sym typeface="Helvetica"/>
              </a:rPr>
              <a:t>Auxiliary Care Radar</a:t>
            </a:r>
          </a:p>
        </p:txBody>
      </p:sp>
      <p:grpSp>
        <p:nvGrpSpPr>
          <p:cNvPr id="302" name="组合 301"/>
          <p:cNvGrpSpPr/>
          <p:nvPr/>
        </p:nvGrpSpPr>
        <p:grpSpPr>
          <a:xfrm>
            <a:off x="5047375" y="1554782"/>
            <a:ext cx="692645" cy="692645"/>
            <a:chOff x="10591982" y="5530251"/>
            <a:chExt cx="768325" cy="768325"/>
          </a:xfrm>
        </p:grpSpPr>
        <p:sp>
          <p:nvSpPr>
            <p:cNvPr id="303" name="iSļídè"/>
            <p:cNvSpPr/>
            <p:nvPr/>
          </p:nvSpPr>
          <p:spPr>
            <a:xfrm>
              <a:off x="10591982" y="5530251"/>
              <a:ext cx="768325" cy="768325"/>
            </a:xfrm>
            <a:prstGeom prst="ellipse">
              <a:avLst/>
            </a:prstGeom>
            <a:gradFill>
              <a:gsLst>
                <a:gs pos="0">
                  <a:srgbClr val="69D7D0"/>
                </a:gs>
                <a:gs pos="100000">
                  <a:srgbClr val="17BFB3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200" b="1">
                <a:solidFill>
                  <a:schemeClr val="bg1"/>
                </a:solidFill>
                <a:latin typeface="Helvetica Now Text" panose="020B0504030202020204" pitchFamily="34" charset="0"/>
              </a:endParaRPr>
            </a:p>
          </p:txBody>
        </p:sp>
        <p:pic>
          <p:nvPicPr>
            <p:cNvPr id="304" name="图片 30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30245" y="5635064"/>
              <a:ext cx="618326" cy="608223"/>
            </a:xfrm>
            <a:prstGeom prst="rect">
              <a:avLst/>
            </a:prstGeom>
          </p:spPr>
        </p:pic>
      </p:grpSp>
      <p:cxnSp>
        <p:nvCxnSpPr>
          <p:cNvPr id="305" name="肘形连接符 304"/>
          <p:cNvCxnSpPr>
            <a:stCxn id="172" idx="0"/>
            <a:endCxn id="301" idx="1"/>
          </p:cNvCxnSpPr>
          <p:nvPr/>
        </p:nvCxnSpPr>
        <p:spPr>
          <a:xfrm rot="5400000" flipH="1" flipV="1">
            <a:off x="3487324" y="594300"/>
            <a:ext cx="400570" cy="1957218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肘形连接符 305"/>
          <p:cNvCxnSpPr>
            <a:stCxn id="180" idx="0"/>
          </p:cNvCxnSpPr>
          <p:nvPr/>
        </p:nvCxnSpPr>
        <p:spPr>
          <a:xfrm rot="16200000" flipH="1">
            <a:off x="4351787" y="1980773"/>
            <a:ext cx="47658" cy="1014831"/>
          </a:xfrm>
          <a:prstGeom prst="bentConnector4">
            <a:avLst>
              <a:gd name="adj1" fmla="val -479668"/>
              <a:gd name="adj2" fmla="val 100134"/>
            </a:avLst>
          </a:prstGeom>
          <a:ln w="12700">
            <a:solidFill>
              <a:srgbClr val="19C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肘形连接符 306"/>
          <p:cNvCxnSpPr>
            <a:stCxn id="182" idx="2"/>
            <a:endCxn id="216" idx="1"/>
          </p:cNvCxnSpPr>
          <p:nvPr/>
        </p:nvCxnSpPr>
        <p:spPr>
          <a:xfrm rot="16200000" flipH="1">
            <a:off x="4114793" y="3266170"/>
            <a:ext cx="837761" cy="275338"/>
          </a:xfrm>
          <a:prstGeom prst="bentConnector2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8" name="组合 307"/>
          <p:cNvGrpSpPr/>
          <p:nvPr/>
        </p:nvGrpSpPr>
        <p:grpSpPr>
          <a:xfrm>
            <a:off x="9512128" y="3082648"/>
            <a:ext cx="2536465" cy="1575683"/>
            <a:chOff x="870588" y="1048229"/>
            <a:chExt cx="8928534" cy="5578635"/>
          </a:xfrm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grpSpPr>
        <p:pic>
          <p:nvPicPr>
            <p:cNvPr id="309" name="图片 30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88" y="1048229"/>
              <a:ext cx="8928534" cy="5578635"/>
            </a:xfrm>
            <a:prstGeom prst="rect">
              <a:avLst/>
            </a:prstGeom>
            <a:effectLst>
              <a:outerShdw blurRad="190500" sx="102000" sy="102000" algn="ctr" rotWithShape="0">
                <a:schemeClr val="bg1">
                  <a:lumMod val="50000"/>
                  <a:alpha val="30000"/>
                </a:schemeClr>
              </a:outerShdw>
            </a:effectLst>
          </p:spPr>
        </p:pic>
        <p:grpSp>
          <p:nvGrpSpPr>
            <p:cNvPr id="310" name="组合 309"/>
            <p:cNvGrpSpPr/>
            <p:nvPr/>
          </p:nvGrpSpPr>
          <p:grpSpPr>
            <a:xfrm>
              <a:off x="1322114" y="2479379"/>
              <a:ext cx="877023" cy="911332"/>
              <a:chOff x="1306874" y="2479379"/>
              <a:chExt cx="877023" cy="911332"/>
            </a:xfrm>
          </p:grpSpPr>
          <p:grpSp>
            <p:nvGrpSpPr>
              <p:cNvPr id="311" name="组合 310"/>
              <p:cNvGrpSpPr/>
              <p:nvPr/>
            </p:nvGrpSpPr>
            <p:grpSpPr>
              <a:xfrm>
                <a:off x="1328143" y="2479379"/>
                <a:ext cx="855754" cy="911332"/>
                <a:chOff x="1328143" y="2535259"/>
                <a:chExt cx="855754" cy="911333"/>
              </a:xfrm>
            </p:grpSpPr>
            <p:pic>
              <p:nvPicPr>
                <p:cNvPr id="315" name="图片 314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28143" y="2726070"/>
                  <a:ext cx="643519" cy="720522"/>
                </a:xfrm>
                <a:prstGeom prst="rect">
                  <a:avLst/>
                </a:prstGeom>
              </p:spPr>
            </p:pic>
            <p:pic>
              <p:nvPicPr>
                <p:cNvPr id="316" name="图片 31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497841" y="2535259"/>
                  <a:ext cx="686056" cy="84768"/>
                </a:xfrm>
                <a:prstGeom prst="rect">
                  <a:avLst/>
                </a:prstGeom>
              </p:spPr>
            </p:pic>
          </p:grpSp>
          <p:pic>
            <p:nvPicPr>
              <p:cNvPr id="312" name="图片 311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06874" y="2495246"/>
                <a:ext cx="686056" cy="177540"/>
              </a:xfrm>
              <a:prstGeom prst="rect">
                <a:avLst/>
              </a:prstGeom>
            </p:spPr>
          </p:pic>
        </p:grpSp>
      </p:grpSp>
      <p:sp>
        <p:nvSpPr>
          <p:cNvPr id="317" name="圆角矩形"/>
          <p:cNvSpPr/>
          <p:nvPr/>
        </p:nvSpPr>
        <p:spPr>
          <a:xfrm>
            <a:off x="9482901" y="808990"/>
            <a:ext cx="1763407" cy="3351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40000"/>
                  <a:lumOff val="60000"/>
                </a:schemeClr>
              </a:gs>
              <a:gs pos="36944">
                <a:schemeClr val="bg1">
                  <a:lumMod val="40000"/>
                  <a:lumOff val="60000"/>
                  <a:alpha val="30000"/>
                </a:schemeClr>
              </a:gs>
              <a:gs pos="92292">
                <a:schemeClr val="bg1">
                  <a:lumMod val="40000"/>
                  <a:lumOff val="60000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182880" tIns="50800" rIns="50800" bIns="50800" anchor="ctr"/>
          <a:lstStyle/>
          <a:p>
            <a:pPr algn="l" defTabSz="825500"/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Software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  <a:ea typeface="Helvetica Neue Medium"/>
              <a:cs typeface="Helvetica Neue Medium"/>
            </a:endParaRPr>
          </a:p>
        </p:txBody>
      </p:sp>
      <p:pic>
        <p:nvPicPr>
          <p:cNvPr id="318" name="图片 31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12102" y="1300438"/>
            <a:ext cx="2533607" cy="1580527"/>
          </a:xfrm>
          <a:prstGeom prst="rect">
            <a:avLst/>
          </a:prstGeom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319" name="圆角矩形"/>
          <p:cNvSpPr/>
          <p:nvPr/>
        </p:nvSpPr>
        <p:spPr>
          <a:xfrm>
            <a:off x="439691" y="4755981"/>
            <a:ext cx="1636357" cy="3351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40000"/>
                  <a:lumOff val="60000"/>
                </a:schemeClr>
              </a:gs>
              <a:gs pos="36944">
                <a:schemeClr val="bg1">
                  <a:lumMod val="40000"/>
                  <a:lumOff val="60000"/>
                  <a:alpha val="30000"/>
                </a:schemeClr>
              </a:gs>
              <a:gs pos="92292">
                <a:schemeClr val="bg1">
                  <a:lumMod val="40000"/>
                  <a:lumOff val="60000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182880" tIns="50800" rIns="50800" bIns="50800" anchor="ctr"/>
          <a:lstStyle/>
          <a:p>
            <a:pPr defTabSz="825500"/>
            <a:r>
              <a:rPr lang="en-US" altLang="zh-CN" sz="1400" dirty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Seven </a:t>
            </a:r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Alarms 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320" name="文本框 319"/>
          <p:cNvSpPr txBox="1"/>
          <p:nvPr/>
        </p:nvSpPr>
        <p:spPr>
          <a:xfrm>
            <a:off x="828674" y="157787"/>
            <a:ext cx="550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Healthcare Management</a:t>
            </a:r>
          </a:p>
        </p:txBody>
      </p:sp>
      <p:sp>
        <p:nvSpPr>
          <p:cNvPr id="321" name="矩形 320"/>
          <p:cNvSpPr/>
          <p:nvPr/>
        </p:nvSpPr>
        <p:spPr>
          <a:xfrm>
            <a:off x="7220702" y="5195509"/>
            <a:ext cx="1184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000" b="1" dirty="0" smtClean="0">
                <a:solidFill>
                  <a:schemeClr val="bg1"/>
                </a:solidFill>
                <a:latin typeface="Arial"/>
                <a:sym typeface="Helvetica Now Text Medium" panose="020B0604030202020204" pitchFamily="34" charset="0"/>
              </a:rPr>
              <a:t>Vital Sign Alarm </a:t>
            </a:r>
            <a:endParaRPr lang="en-US" altLang="zh-CN" sz="1000" b="1" dirty="0">
              <a:solidFill>
                <a:schemeClr val="bg1"/>
              </a:solidFill>
              <a:latin typeface="Arial"/>
              <a:sym typeface="Helvetica Now Text Medium" panose="020B0604030202020204" pitchFamily="34" charset="0"/>
            </a:endParaRPr>
          </a:p>
        </p:txBody>
      </p:sp>
      <p:pic>
        <p:nvPicPr>
          <p:cNvPr id="322" name="图片 3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27" y="5210619"/>
            <a:ext cx="216000" cy="216000"/>
          </a:xfrm>
          <a:prstGeom prst="rect">
            <a:avLst/>
          </a:prstGeom>
        </p:spPr>
      </p:pic>
      <p:grpSp>
        <p:nvGrpSpPr>
          <p:cNvPr id="323" name="组合 322"/>
          <p:cNvGrpSpPr/>
          <p:nvPr/>
        </p:nvGrpSpPr>
        <p:grpSpPr>
          <a:xfrm>
            <a:off x="1965777" y="5195509"/>
            <a:ext cx="1353839" cy="1430004"/>
            <a:chOff x="6246633" y="5187471"/>
            <a:chExt cx="1353839" cy="1430004"/>
          </a:xfrm>
        </p:grpSpPr>
        <p:sp>
          <p:nvSpPr>
            <p:cNvPr id="324" name="矩形 323"/>
            <p:cNvSpPr/>
            <p:nvPr/>
          </p:nvSpPr>
          <p:spPr>
            <a:xfrm>
              <a:off x="6486064" y="5187471"/>
              <a:ext cx="11144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Overstay Alarm</a:t>
              </a:r>
            </a:p>
          </p:txBody>
        </p:sp>
        <p:pic>
          <p:nvPicPr>
            <p:cNvPr id="325" name="图片 32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33" y="5202581"/>
              <a:ext cx="216000" cy="216000"/>
            </a:xfrm>
            <a:prstGeom prst="rect">
              <a:avLst/>
            </a:prstGeom>
          </p:spPr>
        </p:pic>
        <p:grpSp>
          <p:nvGrpSpPr>
            <p:cNvPr id="326" name="组合 325"/>
            <p:cNvGrpSpPr/>
            <p:nvPr/>
          </p:nvGrpSpPr>
          <p:grpSpPr>
            <a:xfrm>
              <a:off x="6316105" y="5422193"/>
              <a:ext cx="1061714" cy="1195282"/>
              <a:chOff x="4832366" y="7632968"/>
              <a:chExt cx="2129209" cy="2397074"/>
            </a:xfrm>
          </p:grpSpPr>
          <p:pic>
            <p:nvPicPr>
              <p:cNvPr id="327" name="图片 326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2366" y="7632968"/>
                <a:ext cx="2129209" cy="2397074"/>
              </a:xfrm>
              <a:prstGeom prst="rect">
                <a:avLst/>
              </a:prstGeom>
              <a:ln>
                <a:noFill/>
              </a:ln>
              <a:effectLst>
                <a:outerShdw blurRad="254000" algn="tl" rotWithShape="0">
                  <a:schemeClr val="bg1">
                    <a:lumMod val="60000"/>
                    <a:lumOff val="40000"/>
                    <a:alpha val="60000"/>
                  </a:schemeClr>
                </a:outerShdw>
              </a:effectLst>
            </p:spPr>
          </p:pic>
          <p:pic>
            <p:nvPicPr>
              <p:cNvPr id="328" name="图片 327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4484" y="8185762"/>
                <a:ext cx="224344" cy="224344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</p:grpSp>
      <p:grpSp>
        <p:nvGrpSpPr>
          <p:cNvPr id="329" name="组合 328"/>
          <p:cNvGrpSpPr/>
          <p:nvPr/>
        </p:nvGrpSpPr>
        <p:grpSpPr>
          <a:xfrm>
            <a:off x="360352" y="5195509"/>
            <a:ext cx="1343990" cy="1504358"/>
            <a:chOff x="365190" y="5187471"/>
            <a:chExt cx="1343990" cy="1504358"/>
          </a:xfrm>
        </p:grpSpPr>
        <p:sp>
          <p:nvSpPr>
            <p:cNvPr id="330" name="矩形 329"/>
            <p:cNvSpPr/>
            <p:nvPr/>
          </p:nvSpPr>
          <p:spPr>
            <a:xfrm>
              <a:off x="733437" y="5187471"/>
              <a:ext cx="87425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Fall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31" name="图片 33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48" y="5202581"/>
              <a:ext cx="216000" cy="216000"/>
            </a:xfrm>
            <a:prstGeom prst="rect">
              <a:avLst/>
            </a:prstGeom>
          </p:spPr>
        </p:pic>
        <p:grpSp>
          <p:nvGrpSpPr>
            <p:cNvPr id="332" name="组合 331"/>
            <p:cNvGrpSpPr/>
            <p:nvPr/>
          </p:nvGrpSpPr>
          <p:grpSpPr>
            <a:xfrm>
              <a:off x="365190" y="5347839"/>
              <a:ext cx="1343990" cy="1343990"/>
              <a:chOff x="206940" y="1251670"/>
              <a:chExt cx="1723368" cy="1723368"/>
            </a:xfrm>
          </p:grpSpPr>
          <p:pic>
            <p:nvPicPr>
              <p:cNvPr id="333" name="图片 332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40" y="1251670"/>
                <a:ext cx="1723368" cy="1723368"/>
              </a:xfrm>
              <a:prstGeom prst="rect">
                <a:avLst/>
              </a:prstGeom>
              <a:ln>
                <a:noFill/>
              </a:ln>
              <a:effectLst>
                <a:outerShdw blurRad="254000" algn="ctr" rotWithShape="0">
                  <a:schemeClr val="bg1">
                    <a:lumMod val="60000"/>
                    <a:lumOff val="40000"/>
                    <a:alpha val="60000"/>
                  </a:schemeClr>
                </a:outerShdw>
              </a:effectLst>
            </p:spPr>
          </p:pic>
          <p:grpSp>
            <p:nvGrpSpPr>
              <p:cNvPr id="334" name="组合 333"/>
              <p:cNvGrpSpPr/>
              <p:nvPr/>
            </p:nvGrpSpPr>
            <p:grpSpPr>
              <a:xfrm>
                <a:off x="1696880" y="1706590"/>
                <a:ext cx="144008" cy="144009"/>
                <a:chOff x="7892273" y="4073458"/>
                <a:chExt cx="128726" cy="128726"/>
              </a:xfrm>
            </p:grpSpPr>
            <p:sp>
              <p:nvSpPr>
                <p:cNvPr id="347" name="等腰三角形 346"/>
                <p:cNvSpPr/>
                <p:nvPr/>
              </p:nvSpPr>
              <p:spPr>
                <a:xfrm>
                  <a:off x="7925216" y="4098819"/>
                  <a:ext cx="64363" cy="8741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/>
                </a:p>
              </p:txBody>
            </p:sp>
            <p:pic>
              <p:nvPicPr>
                <p:cNvPr id="348" name="图片 347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92273" y="4073458"/>
                  <a:ext cx="128726" cy="128726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</p:grpSp>
          <p:pic>
            <p:nvPicPr>
              <p:cNvPr id="335" name="图片 334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23483" y="2253175"/>
                <a:ext cx="353557" cy="210436"/>
              </a:xfrm>
              <a:prstGeom prst="rect">
                <a:avLst/>
              </a:prstGeom>
            </p:spPr>
          </p:pic>
          <p:pic>
            <p:nvPicPr>
              <p:cNvPr id="336" name="图片 335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016" y="1968770"/>
                <a:ext cx="164304" cy="239539"/>
              </a:xfrm>
              <a:prstGeom prst="rect">
                <a:avLst/>
              </a:prstGeom>
            </p:spPr>
          </p:pic>
          <p:sp>
            <p:nvSpPr>
              <p:cNvPr id="337" name="矩形 10"/>
              <p:cNvSpPr/>
              <p:nvPr/>
            </p:nvSpPr>
            <p:spPr>
              <a:xfrm rot="1873807">
                <a:off x="1285118" y="1874603"/>
                <a:ext cx="561086" cy="613687"/>
              </a:xfrm>
              <a:custGeom>
                <a:avLst/>
                <a:gdLst>
                  <a:gd name="connsiteX0" fmla="*/ 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33528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564553 h 564553"/>
                  <a:gd name="connsiteX2" fmla="*/ 0 w 712470"/>
                  <a:gd name="connsiteY2" fmla="*/ 564553 h 564553"/>
                  <a:gd name="connsiteX3" fmla="*/ 335280 w 712470"/>
                  <a:gd name="connsiteY3" fmla="*/ 0 h 564553"/>
                  <a:gd name="connsiteX0" fmla="*/ 335280 w 988695"/>
                  <a:gd name="connsiteY0" fmla="*/ 0 h 564553"/>
                  <a:gd name="connsiteX1" fmla="*/ 988695 w 988695"/>
                  <a:gd name="connsiteY1" fmla="*/ 353098 h 564553"/>
                  <a:gd name="connsiteX2" fmla="*/ 0 w 988695"/>
                  <a:gd name="connsiteY2" fmla="*/ 564553 h 564553"/>
                  <a:gd name="connsiteX3" fmla="*/ 335280 w 988695"/>
                  <a:gd name="connsiteY3" fmla="*/ 0 h 564553"/>
                  <a:gd name="connsiteX0" fmla="*/ 0 w 653415"/>
                  <a:gd name="connsiteY0" fmla="*/ 0 h 760768"/>
                  <a:gd name="connsiteX1" fmla="*/ 653415 w 653415"/>
                  <a:gd name="connsiteY1" fmla="*/ 353098 h 760768"/>
                  <a:gd name="connsiteX2" fmla="*/ 300990 w 653415"/>
                  <a:gd name="connsiteY2" fmla="*/ 760768 h 760768"/>
                  <a:gd name="connsiteX3" fmla="*/ 0 w 653415"/>
                  <a:gd name="connsiteY3" fmla="*/ 0 h 760768"/>
                  <a:gd name="connsiteX0" fmla="*/ 0 w 554355"/>
                  <a:gd name="connsiteY0" fmla="*/ 0 h 760768"/>
                  <a:gd name="connsiteX1" fmla="*/ 554355 w 554355"/>
                  <a:gd name="connsiteY1" fmla="*/ 276898 h 760768"/>
                  <a:gd name="connsiteX2" fmla="*/ 300990 w 554355"/>
                  <a:gd name="connsiteY2" fmla="*/ 760768 h 760768"/>
                  <a:gd name="connsiteX3" fmla="*/ 0 w 554355"/>
                  <a:gd name="connsiteY3" fmla="*/ 0 h 760768"/>
                  <a:gd name="connsiteX0" fmla="*/ 0 w 554355"/>
                  <a:gd name="connsiteY0" fmla="*/ 0 h 583603"/>
                  <a:gd name="connsiteX1" fmla="*/ 554355 w 554355"/>
                  <a:gd name="connsiteY1" fmla="*/ 276898 h 583603"/>
                  <a:gd name="connsiteX2" fmla="*/ 64770 w 554355"/>
                  <a:gd name="connsiteY2" fmla="*/ 583603 h 583603"/>
                  <a:gd name="connsiteX3" fmla="*/ 0 w 554355"/>
                  <a:gd name="connsiteY3" fmla="*/ 0 h 583603"/>
                  <a:gd name="connsiteX0" fmla="*/ 0 w 680085"/>
                  <a:gd name="connsiteY0" fmla="*/ 0 h 583603"/>
                  <a:gd name="connsiteX1" fmla="*/ 680085 w 680085"/>
                  <a:gd name="connsiteY1" fmla="*/ 393103 h 583603"/>
                  <a:gd name="connsiteX2" fmla="*/ 64770 w 680085"/>
                  <a:gd name="connsiteY2" fmla="*/ 583603 h 583603"/>
                  <a:gd name="connsiteX3" fmla="*/ 0 w 680085"/>
                  <a:gd name="connsiteY3" fmla="*/ 0 h 583603"/>
                  <a:gd name="connsiteX0" fmla="*/ 0 w 680085"/>
                  <a:gd name="connsiteY0" fmla="*/ 0 h 638848"/>
                  <a:gd name="connsiteX1" fmla="*/ 680085 w 680085"/>
                  <a:gd name="connsiteY1" fmla="*/ 393103 h 638848"/>
                  <a:gd name="connsiteX2" fmla="*/ 194310 w 680085"/>
                  <a:gd name="connsiteY2" fmla="*/ 638848 h 638848"/>
                  <a:gd name="connsiteX3" fmla="*/ 0 w 680085"/>
                  <a:gd name="connsiteY3" fmla="*/ 0 h 638848"/>
                  <a:gd name="connsiteX0" fmla="*/ 0 w 659130"/>
                  <a:gd name="connsiteY0" fmla="*/ 0 h 638848"/>
                  <a:gd name="connsiteX1" fmla="*/ 659130 w 659130"/>
                  <a:gd name="connsiteY1" fmla="*/ 368338 h 638848"/>
                  <a:gd name="connsiteX2" fmla="*/ 194310 w 659130"/>
                  <a:gd name="connsiteY2" fmla="*/ 638848 h 638848"/>
                  <a:gd name="connsiteX3" fmla="*/ 0 w 659130"/>
                  <a:gd name="connsiteY3" fmla="*/ 0 h 638848"/>
                  <a:gd name="connsiteX0" fmla="*/ 0 w 649605"/>
                  <a:gd name="connsiteY0" fmla="*/ 0 h 638848"/>
                  <a:gd name="connsiteX1" fmla="*/ 649605 w 649605"/>
                  <a:gd name="connsiteY1" fmla="*/ 364528 h 638848"/>
                  <a:gd name="connsiteX2" fmla="*/ 194310 w 649605"/>
                  <a:gd name="connsiteY2" fmla="*/ 638848 h 638848"/>
                  <a:gd name="connsiteX3" fmla="*/ 0 w 649605"/>
                  <a:gd name="connsiteY3" fmla="*/ 0 h 638848"/>
                  <a:gd name="connsiteX0" fmla="*/ 0 w 613410"/>
                  <a:gd name="connsiteY0" fmla="*/ 0 h 638848"/>
                  <a:gd name="connsiteX1" fmla="*/ 613410 w 613410"/>
                  <a:gd name="connsiteY1" fmla="*/ 375958 h 638848"/>
                  <a:gd name="connsiteX2" fmla="*/ 194310 w 613410"/>
                  <a:gd name="connsiteY2" fmla="*/ 638848 h 638848"/>
                  <a:gd name="connsiteX3" fmla="*/ 0 w 613410"/>
                  <a:gd name="connsiteY3" fmla="*/ 0 h 638848"/>
                  <a:gd name="connsiteX0" fmla="*/ 0 w 613410"/>
                  <a:gd name="connsiteY0" fmla="*/ 0 h 631228"/>
                  <a:gd name="connsiteX1" fmla="*/ 613410 w 613410"/>
                  <a:gd name="connsiteY1" fmla="*/ 375958 h 631228"/>
                  <a:gd name="connsiteX2" fmla="*/ 180975 w 613410"/>
                  <a:gd name="connsiteY2" fmla="*/ 631228 h 631228"/>
                  <a:gd name="connsiteX3" fmla="*/ 0 w 613410"/>
                  <a:gd name="connsiteY3" fmla="*/ 0 h 631228"/>
                  <a:gd name="connsiteX0" fmla="*/ 0 w 601980"/>
                  <a:gd name="connsiteY0" fmla="*/ 0 h 631228"/>
                  <a:gd name="connsiteX1" fmla="*/ 601980 w 601980"/>
                  <a:gd name="connsiteY1" fmla="*/ 368338 h 631228"/>
                  <a:gd name="connsiteX2" fmla="*/ 180975 w 601980"/>
                  <a:gd name="connsiteY2" fmla="*/ 631228 h 631228"/>
                  <a:gd name="connsiteX3" fmla="*/ 0 w 601980"/>
                  <a:gd name="connsiteY3" fmla="*/ 0 h 631228"/>
                  <a:gd name="connsiteX0" fmla="*/ 0 w 849811"/>
                  <a:gd name="connsiteY0" fmla="*/ 0 h 607876"/>
                  <a:gd name="connsiteX1" fmla="*/ 849811 w 849811"/>
                  <a:gd name="connsiteY1" fmla="*/ 344986 h 607876"/>
                  <a:gd name="connsiteX2" fmla="*/ 428806 w 849811"/>
                  <a:gd name="connsiteY2" fmla="*/ 607876 h 607876"/>
                  <a:gd name="connsiteX3" fmla="*/ 0 w 849811"/>
                  <a:gd name="connsiteY3" fmla="*/ 0 h 607876"/>
                  <a:gd name="connsiteX0" fmla="*/ 693383 w 1122190"/>
                  <a:gd name="connsiteY0" fmla="*/ 0 h 607876"/>
                  <a:gd name="connsiteX1" fmla="*/ 0 w 1122190"/>
                  <a:gd name="connsiteY1" fmla="*/ 359998 h 607876"/>
                  <a:gd name="connsiteX2" fmla="*/ 1122189 w 1122190"/>
                  <a:gd name="connsiteY2" fmla="*/ 607876 h 607876"/>
                  <a:gd name="connsiteX3" fmla="*/ 693383 w 1122190"/>
                  <a:gd name="connsiteY3" fmla="*/ 0 h 607876"/>
                  <a:gd name="connsiteX0" fmla="*/ 693383 w 838588"/>
                  <a:gd name="connsiteY0" fmla="*/ 0 h 594532"/>
                  <a:gd name="connsiteX1" fmla="*/ 0 w 838588"/>
                  <a:gd name="connsiteY1" fmla="*/ 359998 h 594532"/>
                  <a:gd name="connsiteX2" fmla="*/ 838588 w 838588"/>
                  <a:gd name="connsiteY2" fmla="*/ 594532 h 594532"/>
                  <a:gd name="connsiteX3" fmla="*/ 693383 w 838588"/>
                  <a:gd name="connsiteY3" fmla="*/ 0 h 594532"/>
                  <a:gd name="connsiteX0" fmla="*/ 701048 w 838588"/>
                  <a:gd name="connsiteY0" fmla="*/ 0 h 611212"/>
                  <a:gd name="connsiteX1" fmla="*/ 0 w 838588"/>
                  <a:gd name="connsiteY1" fmla="*/ 376678 h 611212"/>
                  <a:gd name="connsiteX2" fmla="*/ 838588 w 838588"/>
                  <a:gd name="connsiteY2" fmla="*/ 611212 h 611212"/>
                  <a:gd name="connsiteX3" fmla="*/ 701048 w 838588"/>
                  <a:gd name="connsiteY3" fmla="*/ 0 h 611212"/>
                  <a:gd name="connsiteX0" fmla="*/ 703603 w 841143"/>
                  <a:gd name="connsiteY0" fmla="*/ 0 h 611212"/>
                  <a:gd name="connsiteX1" fmla="*/ 0 w 841143"/>
                  <a:gd name="connsiteY1" fmla="*/ 373342 h 611212"/>
                  <a:gd name="connsiteX2" fmla="*/ 841143 w 841143"/>
                  <a:gd name="connsiteY2" fmla="*/ 611212 h 611212"/>
                  <a:gd name="connsiteX3" fmla="*/ 703603 w 841143"/>
                  <a:gd name="connsiteY3" fmla="*/ 0 h 611212"/>
                  <a:gd name="connsiteX0" fmla="*/ 703603 w 843698"/>
                  <a:gd name="connsiteY0" fmla="*/ 0 h 621220"/>
                  <a:gd name="connsiteX1" fmla="*/ 0 w 843698"/>
                  <a:gd name="connsiteY1" fmla="*/ 373342 h 621220"/>
                  <a:gd name="connsiteX2" fmla="*/ 843698 w 843698"/>
                  <a:gd name="connsiteY2" fmla="*/ 621220 h 621220"/>
                  <a:gd name="connsiteX3" fmla="*/ 703603 w 843698"/>
                  <a:gd name="connsiteY3" fmla="*/ 0 h 621220"/>
                  <a:gd name="connsiteX0" fmla="*/ 415436 w 843698"/>
                  <a:gd name="connsiteY0" fmla="*/ 0 h 661252"/>
                  <a:gd name="connsiteX1" fmla="*/ 0 w 843698"/>
                  <a:gd name="connsiteY1" fmla="*/ 413374 h 661252"/>
                  <a:gd name="connsiteX2" fmla="*/ 843698 w 843698"/>
                  <a:gd name="connsiteY2" fmla="*/ 661252 h 661252"/>
                  <a:gd name="connsiteX3" fmla="*/ 415436 w 843698"/>
                  <a:gd name="connsiteY3" fmla="*/ 0 h 661252"/>
                  <a:gd name="connsiteX0" fmla="*/ 272954 w 701216"/>
                  <a:gd name="connsiteY0" fmla="*/ 0 h 661252"/>
                  <a:gd name="connsiteX1" fmla="*/ 0 w 701216"/>
                  <a:gd name="connsiteY1" fmla="*/ 608608 h 661252"/>
                  <a:gd name="connsiteX2" fmla="*/ 701216 w 701216"/>
                  <a:gd name="connsiteY2" fmla="*/ 661252 h 661252"/>
                  <a:gd name="connsiteX3" fmla="*/ 272954 w 701216"/>
                  <a:gd name="connsiteY3" fmla="*/ 0 h 661252"/>
                  <a:gd name="connsiteX0" fmla="*/ 272954 w 935516"/>
                  <a:gd name="connsiteY0" fmla="*/ 0 h 608608"/>
                  <a:gd name="connsiteX1" fmla="*/ 0 w 935516"/>
                  <a:gd name="connsiteY1" fmla="*/ 608608 h 608608"/>
                  <a:gd name="connsiteX2" fmla="*/ 935516 w 935516"/>
                  <a:gd name="connsiteY2" fmla="*/ 582161 h 608608"/>
                  <a:gd name="connsiteX3" fmla="*/ 272954 w 935516"/>
                  <a:gd name="connsiteY3" fmla="*/ 0 h 608608"/>
                  <a:gd name="connsiteX0" fmla="*/ 273348 w 935910"/>
                  <a:gd name="connsiteY0" fmla="*/ 0 h 614616"/>
                  <a:gd name="connsiteX1" fmla="*/ 0 w 935910"/>
                  <a:gd name="connsiteY1" fmla="*/ 614616 h 614616"/>
                  <a:gd name="connsiteX2" fmla="*/ 935910 w 935910"/>
                  <a:gd name="connsiteY2" fmla="*/ 582161 h 614616"/>
                  <a:gd name="connsiteX3" fmla="*/ 273348 w 935910"/>
                  <a:gd name="connsiteY3" fmla="*/ 0 h 614616"/>
                  <a:gd name="connsiteX0" fmla="*/ 273348 w 860749"/>
                  <a:gd name="connsiteY0" fmla="*/ 0 h 614616"/>
                  <a:gd name="connsiteX1" fmla="*/ 0 w 860749"/>
                  <a:gd name="connsiteY1" fmla="*/ 614616 h 614616"/>
                  <a:gd name="connsiteX2" fmla="*/ 860748 w 860749"/>
                  <a:gd name="connsiteY2" fmla="*/ 549491 h 614616"/>
                  <a:gd name="connsiteX3" fmla="*/ 273348 w 860749"/>
                  <a:gd name="connsiteY3" fmla="*/ 0 h 614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749" h="614616">
                    <a:moveTo>
                      <a:pt x="273348" y="0"/>
                    </a:moveTo>
                    <a:lnTo>
                      <a:pt x="0" y="614616"/>
                    </a:lnTo>
                    <a:lnTo>
                      <a:pt x="860748" y="549491"/>
                    </a:lnTo>
                    <a:lnTo>
                      <a:pt x="273348" y="0"/>
                    </a:lnTo>
                    <a:close/>
                  </a:path>
                </a:pathLst>
              </a:custGeom>
              <a:gradFill flip="none" rotWithShape="1">
                <a:gsLst>
                  <a:gs pos="334">
                    <a:srgbClr val="E02020"/>
                  </a:gs>
                  <a:gs pos="31000">
                    <a:srgbClr val="E02020">
                      <a:alpha val="55000"/>
                    </a:srgbClr>
                  </a:gs>
                  <a:gs pos="90409">
                    <a:srgbClr val="E02020">
                      <a:alpha val="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38" name="图片 337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12190" y="1832760"/>
                <a:ext cx="53025" cy="67900"/>
              </a:xfrm>
              <a:prstGeom prst="rect">
                <a:avLst/>
              </a:prstGeom>
            </p:spPr>
          </p:pic>
        </p:grpSp>
      </p:grpSp>
      <p:grpSp>
        <p:nvGrpSpPr>
          <p:cNvPr id="349" name="组合 348"/>
          <p:cNvGrpSpPr/>
          <p:nvPr/>
        </p:nvGrpSpPr>
        <p:grpSpPr>
          <a:xfrm>
            <a:off x="8629442" y="5195509"/>
            <a:ext cx="1528886" cy="1525559"/>
            <a:chOff x="8629442" y="5195509"/>
            <a:chExt cx="1528886" cy="1525559"/>
          </a:xfrm>
        </p:grpSpPr>
        <p:grpSp>
          <p:nvGrpSpPr>
            <p:cNvPr id="350" name="组合 349"/>
            <p:cNvGrpSpPr/>
            <p:nvPr/>
          </p:nvGrpSpPr>
          <p:grpSpPr>
            <a:xfrm>
              <a:off x="8681059" y="5342373"/>
              <a:ext cx="1315748" cy="1378695"/>
              <a:chOff x="8681059" y="5342373"/>
              <a:chExt cx="1315748" cy="1378695"/>
            </a:xfrm>
          </p:grpSpPr>
          <p:sp>
            <p:nvSpPr>
              <p:cNvPr id="358" name="矩形 7"/>
              <p:cNvSpPr/>
              <p:nvPr/>
            </p:nvSpPr>
            <p:spPr>
              <a:xfrm>
                <a:off x="9379167" y="5511351"/>
                <a:ext cx="360091" cy="533473"/>
              </a:xfrm>
              <a:custGeom>
                <a:avLst/>
                <a:gdLst>
                  <a:gd name="connsiteX0" fmla="*/ 0 w 916351"/>
                  <a:gd name="connsiteY0" fmla="*/ 0 h 476323"/>
                  <a:gd name="connsiteX1" fmla="*/ 916351 w 916351"/>
                  <a:gd name="connsiteY1" fmla="*/ 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0 w 916351"/>
                  <a:gd name="connsiteY0" fmla="*/ 0 h 476323"/>
                  <a:gd name="connsiteX1" fmla="*/ 428671 w 916351"/>
                  <a:gd name="connsiteY1" fmla="*/ 11430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45720 w 916351"/>
                  <a:gd name="connsiteY0" fmla="*/ 0 h 544903"/>
                  <a:gd name="connsiteX1" fmla="*/ 428671 w 916351"/>
                  <a:gd name="connsiteY1" fmla="*/ 182880 h 544903"/>
                  <a:gd name="connsiteX2" fmla="*/ 916351 w 916351"/>
                  <a:gd name="connsiteY2" fmla="*/ 544903 h 544903"/>
                  <a:gd name="connsiteX3" fmla="*/ 0 w 916351"/>
                  <a:gd name="connsiteY3" fmla="*/ 544903 h 544903"/>
                  <a:gd name="connsiteX4" fmla="*/ 45720 w 916351"/>
                  <a:gd name="connsiteY4" fmla="*/ 0 h 544903"/>
                  <a:gd name="connsiteX0" fmla="*/ 45720 w 428671"/>
                  <a:gd name="connsiteY0" fmla="*/ 0 h 544903"/>
                  <a:gd name="connsiteX1" fmla="*/ 428671 w 428671"/>
                  <a:gd name="connsiteY1" fmla="*/ 182880 h 544903"/>
                  <a:gd name="connsiteX2" fmla="*/ 392476 w 428671"/>
                  <a:gd name="connsiteY2" fmla="*/ 529663 h 544903"/>
                  <a:gd name="connsiteX3" fmla="*/ 0 w 428671"/>
                  <a:gd name="connsiteY3" fmla="*/ 544903 h 544903"/>
                  <a:gd name="connsiteX4" fmla="*/ 45720 w 428671"/>
                  <a:gd name="connsiteY4" fmla="*/ 0 h 544903"/>
                  <a:gd name="connsiteX0" fmla="*/ 45720 w 400096"/>
                  <a:gd name="connsiteY0" fmla="*/ 0 h 544903"/>
                  <a:gd name="connsiteX1" fmla="*/ 400096 w 400096"/>
                  <a:gd name="connsiteY1" fmla="*/ 192405 h 544903"/>
                  <a:gd name="connsiteX2" fmla="*/ 392476 w 400096"/>
                  <a:gd name="connsiteY2" fmla="*/ 529663 h 544903"/>
                  <a:gd name="connsiteX3" fmla="*/ 0 w 400096"/>
                  <a:gd name="connsiteY3" fmla="*/ 544903 h 544903"/>
                  <a:gd name="connsiteX4" fmla="*/ 45720 w 400096"/>
                  <a:gd name="connsiteY4" fmla="*/ 0 h 544903"/>
                  <a:gd name="connsiteX0" fmla="*/ 45720 w 400096"/>
                  <a:gd name="connsiteY0" fmla="*/ 0 h 548713"/>
                  <a:gd name="connsiteX1" fmla="*/ 400096 w 400096"/>
                  <a:gd name="connsiteY1" fmla="*/ 196215 h 548713"/>
                  <a:gd name="connsiteX2" fmla="*/ 392476 w 400096"/>
                  <a:gd name="connsiteY2" fmla="*/ 533473 h 548713"/>
                  <a:gd name="connsiteX3" fmla="*/ 0 w 400096"/>
                  <a:gd name="connsiteY3" fmla="*/ 548713 h 548713"/>
                  <a:gd name="connsiteX4" fmla="*/ 45720 w 400096"/>
                  <a:gd name="connsiteY4" fmla="*/ 0 h 54871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91" h="533473">
                    <a:moveTo>
                      <a:pt x="5715" y="0"/>
                    </a:moveTo>
                    <a:lnTo>
                      <a:pt x="360091" y="196215"/>
                    </a:lnTo>
                    <a:lnTo>
                      <a:pt x="352471" y="533473"/>
                    </a:lnTo>
                    <a:lnTo>
                      <a:pt x="0" y="33535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60" name="组合 359"/>
              <p:cNvGrpSpPr/>
              <p:nvPr/>
            </p:nvGrpSpPr>
            <p:grpSpPr>
              <a:xfrm>
                <a:off x="8681059" y="5342373"/>
                <a:ext cx="1315748" cy="1378695"/>
                <a:chOff x="3600674" y="4859664"/>
                <a:chExt cx="1727266" cy="1809900"/>
              </a:xfrm>
            </p:grpSpPr>
            <p:grpSp>
              <p:nvGrpSpPr>
                <p:cNvPr id="362" name="组合 361"/>
                <p:cNvGrpSpPr/>
                <p:nvPr/>
              </p:nvGrpSpPr>
              <p:grpSpPr>
                <a:xfrm>
                  <a:off x="3600674" y="4859664"/>
                  <a:ext cx="1727266" cy="1727267"/>
                  <a:chOff x="828672" y="2938750"/>
                  <a:chExt cx="3442006" cy="3442008"/>
                </a:xfrm>
                <a:effectLst>
                  <a:outerShdw blurRad="50800" dist="50800" dir="5400000" algn="ctr" rotWithShape="0">
                    <a:schemeClr val="bg1">
                      <a:lumMod val="60000"/>
                      <a:lumOff val="40000"/>
                      <a:alpha val="60000"/>
                    </a:schemeClr>
                  </a:outerShdw>
                </a:effectLst>
              </p:grpSpPr>
              <p:pic>
                <p:nvPicPr>
                  <p:cNvPr id="380" name="图片 379"/>
                  <p:cNvPicPr>
                    <a:picLocks noChangeAspect="1"/>
                  </p:cNvPicPr>
                  <p:nvPr/>
                </p:nvPicPr>
                <p:blipFill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rightnessContrast bright="-1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8672" y="2938750"/>
                    <a:ext cx="3442006" cy="344200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54000" algn="tl" rotWithShape="0">
                      <a:schemeClr val="bg1">
                        <a:lumMod val="60000"/>
                        <a:lumOff val="40000"/>
                        <a:alpha val="60000"/>
                      </a:schemeClr>
                    </a:outerShdw>
                  </a:effectLst>
                </p:spPr>
              </p:pic>
              <p:pic>
                <p:nvPicPr>
                  <p:cNvPr id="384" name="图片 383"/>
                  <p:cNvPicPr>
                    <a:picLocks noChangeAspect="1"/>
                  </p:cNvPicPr>
                  <p:nvPr/>
                </p:nvPicPr>
                <p:blipFill>
                  <a:blip r:embed="rId3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3653456" y="4112452"/>
                    <a:ext cx="107937" cy="13821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</p:grpSp>
            <p:pic>
              <p:nvPicPr>
                <p:cNvPr id="368" name="Picture 2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296679" y="5165888"/>
                  <a:ext cx="158916" cy="154136"/>
                </a:xfrm>
                <a:prstGeom prst="rect">
                  <a:avLst/>
                </a:prstGeom>
              </p:spPr>
            </p:pic>
            <p:sp>
              <p:nvSpPr>
                <p:cNvPr id="371" name="等腰三角形 19"/>
                <p:cNvSpPr/>
                <p:nvPr/>
              </p:nvSpPr>
              <p:spPr>
                <a:xfrm rot="7771001">
                  <a:off x="3904455" y="5504896"/>
                  <a:ext cx="1157070" cy="117226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FAB701">
                        <a:alpha val="0"/>
                      </a:srgbClr>
                    </a:gs>
                    <a:gs pos="85000">
                      <a:srgbClr val="FAB701">
                        <a:alpha val="40000"/>
                      </a:srgbClr>
                    </a:gs>
                    <a:gs pos="100000">
                      <a:srgbClr val="FAB701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375" name="图片 374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2190" y="5010424"/>
                  <a:ext cx="144008" cy="144008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</p:grpSp>
        </p:grpSp>
        <p:sp>
          <p:nvSpPr>
            <p:cNvPr id="352" name="矩形 351"/>
            <p:cNvSpPr/>
            <p:nvPr/>
          </p:nvSpPr>
          <p:spPr>
            <a:xfrm>
              <a:off x="8818387" y="5195509"/>
              <a:ext cx="133994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Out-of-Room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53" name="图片 352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442" y="5214467"/>
              <a:ext cx="216000" cy="216000"/>
            </a:xfrm>
            <a:prstGeom prst="rect">
              <a:avLst/>
            </a:prstGeom>
          </p:spPr>
        </p:pic>
      </p:grpSp>
      <p:grpSp>
        <p:nvGrpSpPr>
          <p:cNvPr id="391" name="组合 390"/>
          <p:cNvGrpSpPr/>
          <p:nvPr/>
        </p:nvGrpSpPr>
        <p:grpSpPr>
          <a:xfrm>
            <a:off x="5341522" y="5195509"/>
            <a:ext cx="1353463" cy="1509096"/>
            <a:chOff x="8059676" y="5187471"/>
            <a:chExt cx="1353463" cy="1509096"/>
          </a:xfrm>
        </p:grpSpPr>
        <p:sp>
          <p:nvSpPr>
            <p:cNvPr id="393" name="矩形 392"/>
            <p:cNvSpPr/>
            <p:nvPr/>
          </p:nvSpPr>
          <p:spPr>
            <a:xfrm>
              <a:off x="8421469" y="5187471"/>
              <a:ext cx="91322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Noise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94" name="图片 393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35" y="5202581"/>
              <a:ext cx="216000" cy="216000"/>
            </a:xfrm>
            <a:prstGeom prst="rect">
              <a:avLst/>
            </a:prstGeom>
          </p:spPr>
        </p:pic>
        <p:grpSp>
          <p:nvGrpSpPr>
            <p:cNvPr id="401" name="组合 400"/>
            <p:cNvGrpSpPr/>
            <p:nvPr/>
          </p:nvGrpSpPr>
          <p:grpSpPr>
            <a:xfrm>
              <a:off x="8059676" y="5343104"/>
              <a:ext cx="1353463" cy="1353463"/>
              <a:chOff x="3792950" y="3051664"/>
              <a:chExt cx="1711434" cy="1711434"/>
            </a:xfrm>
          </p:grpSpPr>
          <p:grpSp>
            <p:nvGrpSpPr>
              <p:cNvPr id="404" name="组合 403"/>
              <p:cNvGrpSpPr/>
              <p:nvPr/>
            </p:nvGrpSpPr>
            <p:grpSpPr>
              <a:xfrm>
                <a:off x="3792950" y="3051664"/>
                <a:ext cx="1711434" cy="1711434"/>
                <a:chOff x="3631956" y="3168136"/>
                <a:chExt cx="1711434" cy="1711434"/>
              </a:xfrm>
            </p:grpSpPr>
            <p:pic>
              <p:nvPicPr>
                <p:cNvPr id="407" name="图片 406"/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1956" y="3168136"/>
                  <a:ext cx="1711434" cy="171143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chemeClr val="bg1">
                      <a:lumMod val="60000"/>
                      <a:lumOff val="40000"/>
                      <a:alpha val="70000"/>
                    </a:schemeClr>
                  </a:outerShdw>
                </a:effectLst>
              </p:spPr>
            </p:pic>
            <p:pic>
              <p:nvPicPr>
                <p:cNvPr id="408" name="图片 407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0086" y="3241266"/>
                  <a:ext cx="144008" cy="144008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  <p:sp>
              <p:nvSpPr>
                <p:cNvPr id="409" name="等腰三角形 19"/>
                <p:cNvSpPr/>
                <p:nvPr/>
              </p:nvSpPr>
              <p:spPr>
                <a:xfrm rot="7771001">
                  <a:off x="3967615" y="3687211"/>
                  <a:ext cx="1157070" cy="117226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FA6400">
                        <a:alpha val="0"/>
                      </a:srgbClr>
                    </a:gs>
                    <a:gs pos="85000">
                      <a:srgbClr val="FA6400">
                        <a:alpha val="40000"/>
                      </a:srgbClr>
                    </a:gs>
                    <a:gs pos="100000">
                      <a:srgbClr val="FA6400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10" name="Picture 2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403532" y="3399592"/>
                  <a:ext cx="158916" cy="154136"/>
                </a:xfrm>
                <a:prstGeom prst="rect">
                  <a:avLst/>
                </a:prstGeom>
              </p:spPr>
            </p:pic>
          </p:grpSp>
          <p:sp>
            <p:nvSpPr>
              <p:cNvPr id="405" name="椭圆形标注 404"/>
              <p:cNvSpPr/>
              <p:nvPr/>
            </p:nvSpPr>
            <p:spPr>
              <a:xfrm>
                <a:off x="4505513" y="3607639"/>
                <a:ext cx="349829" cy="153889"/>
              </a:xfrm>
              <a:prstGeom prst="wedgeEllipseCallout">
                <a:avLst>
                  <a:gd name="adj1" fmla="val -51328"/>
                  <a:gd name="adj2" fmla="val 6580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00" dirty="0"/>
              </a:p>
            </p:txBody>
          </p:sp>
          <p:sp>
            <p:nvSpPr>
              <p:cNvPr id="406" name="文本框 405"/>
              <p:cNvSpPr txBox="1"/>
              <p:nvPr/>
            </p:nvSpPr>
            <p:spPr>
              <a:xfrm>
                <a:off x="4436611" y="3572578"/>
                <a:ext cx="511204" cy="233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b="1" kern="1800" spc="50" dirty="0" smtClean="0">
                    <a:solidFill>
                      <a:srgbClr val="FF0000"/>
                    </a:solidFill>
                  </a:rPr>
                  <a:t>Help!</a:t>
                </a:r>
                <a:endParaRPr lang="zh-CN" altLang="en-US" sz="600" b="1" kern="1800" spc="5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11" name="组合 410"/>
          <p:cNvGrpSpPr/>
          <p:nvPr/>
        </p:nvGrpSpPr>
        <p:grpSpPr>
          <a:xfrm>
            <a:off x="10389860" y="5195509"/>
            <a:ext cx="1432844" cy="1513828"/>
            <a:chOff x="10389860" y="5195509"/>
            <a:chExt cx="1432844" cy="1513828"/>
          </a:xfrm>
        </p:grpSpPr>
        <p:sp>
          <p:nvSpPr>
            <p:cNvPr id="412" name="矩形 411"/>
            <p:cNvSpPr/>
            <p:nvPr/>
          </p:nvSpPr>
          <p:spPr>
            <a:xfrm>
              <a:off x="10578806" y="5195509"/>
              <a:ext cx="12438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Out-of-Bed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413" name="图片 412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9860" y="5210619"/>
              <a:ext cx="216000" cy="216000"/>
            </a:xfrm>
            <a:prstGeom prst="rect">
              <a:avLst/>
            </a:prstGeom>
          </p:spPr>
        </p:pic>
        <p:grpSp>
          <p:nvGrpSpPr>
            <p:cNvPr id="414" name="组合 413"/>
            <p:cNvGrpSpPr/>
            <p:nvPr/>
          </p:nvGrpSpPr>
          <p:grpSpPr>
            <a:xfrm>
              <a:off x="10424817" y="5346408"/>
              <a:ext cx="1362929" cy="1362929"/>
              <a:chOff x="10424817" y="5346408"/>
              <a:chExt cx="1362929" cy="1362929"/>
            </a:xfrm>
          </p:grpSpPr>
          <p:sp>
            <p:nvSpPr>
              <p:cNvPr id="415" name="矩形 7"/>
              <p:cNvSpPr/>
              <p:nvPr/>
            </p:nvSpPr>
            <p:spPr>
              <a:xfrm>
                <a:off x="11135554" y="5501429"/>
                <a:ext cx="360091" cy="533473"/>
              </a:xfrm>
              <a:custGeom>
                <a:avLst/>
                <a:gdLst>
                  <a:gd name="connsiteX0" fmla="*/ 0 w 916351"/>
                  <a:gd name="connsiteY0" fmla="*/ 0 h 476323"/>
                  <a:gd name="connsiteX1" fmla="*/ 916351 w 916351"/>
                  <a:gd name="connsiteY1" fmla="*/ 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0 w 916351"/>
                  <a:gd name="connsiteY0" fmla="*/ 0 h 476323"/>
                  <a:gd name="connsiteX1" fmla="*/ 428671 w 916351"/>
                  <a:gd name="connsiteY1" fmla="*/ 11430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45720 w 916351"/>
                  <a:gd name="connsiteY0" fmla="*/ 0 h 544903"/>
                  <a:gd name="connsiteX1" fmla="*/ 428671 w 916351"/>
                  <a:gd name="connsiteY1" fmla="*/ 182880 h 544903"/>
                  <a:gd name="connsiteX2" fmla="*/ 916351 w 916351"/>
                  <a:gd name="connsiteY2" fmla="*/ 544903 h 544903"/>
                  <a:gd name="connsiteX3" fmla="*/ 0 w 916351"/>
                  <a:gd name="connsiteY3" fmla="*/ 544903 h 544903"/>
                  <a:gd name="connsiteX4" fmla="*/ 45720 w 916351"/>
                  <a:gd name="connsiteY4" fmla="*/ 0 h 544903"/>
                  <a:gd name="connsiteX0" fmla="*/ 45720 w 428671"/>
                  <a:gd name="connsiteY0" fmla="*/ 0 h 544903"/>
                  <a:gd name="connsiteX1" fmla="*/ 428671 w 428671"/>
                  <a:gd name="connsiteY1" fmla="*/ 182880 h 544903"/>
                  <a:gd name="connsiteX2" fmla="*/ 392476 w 428671"/>
                  <a:gd name="connsiteY2" fmla="*/ 529663 h 544903"/>
                  <a:gd name="connsiteX3" fmla="*/ 0 w 428671"/>
                  <a:gd name="connsiteY3" fmla="*/ 544903 h 544903"/>
                  <a:gd name="connsiteX4" fmla="*/ 45720 w 428671"/>
                  <a:gd name="connsiteY4" fmla="*/ 0 h 544903"/>
                  <a:gd name="connsiteX0" fmla="*/ 45720 w 400096"/>
                  <a:gd name="connsiteY0" fmla="*/ 0 h 544903"/>
                  <a:gd name="connsiteX1" fmla="*/ 400096 w 400096"/>
                  <a:gd name="connsiteY1" fmla="*/ 192405 h 544903"/>
                  <a:gd name="connsiteX2" fmla="*/ 392476 w 400096"/>
                  <a:gd name="connsiteY2" fmla="*/ 529663 h 544903"/>
                  <a:gd name="connsiteX3" fmla="*/ 0 w 400096"/>
                  <a:gd name="connsiteY3" fmla="*/ 544903 h 544903"/>
                  <a:gd name="connsiteX4" fmla="*/ 45720 w 400096"/>
                  <a:gd name="connsiteY4" fmla="*/ 0 h 544903"/>
                  <a:gd name="connsiteX0" fmla="*/ 45720 w 400096"/>
                  <a:gd name="connsiteY0" fmla="*/ 0 h 548713"/>
                  <a:gd name="connsiteX1" fmla="*/ 400096 w 400096"/>
                  <a:gd name="connsiteY1" fmla="*/ 196215 h 548713"/>
                  <a:gd name="connsiteX2" fmla="*/ 392476 w 400096"/>
                  <a:gd name="connsiteY2" fmla="*/ 533473 h 548713"/>
                  <a:gd name="connsiteX3" fmla="*/ 0 w 400096"/>
                  <a:gd name="connsiteY3" fmla="*/ 548713 h 548713"/>
                  <a:gd name="connsiteX4" fmla="*/ 45720 w 400096"/>
                  <a:gd name="connsiteY4" fmla="*/ 0 h 54871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91" h="533473">
                    <a:moveTo>
                      <a:pt x="5715" y="0"/>
                    </a:moveTo>
                    <a:lnTo>
                      <a:pt x="360091" y="196215"/>
                    </a:lnTo>
                    <a:lnTo>
                      <a:pt x="352471" y="533473"/>
                    </a:lnTo>
                    <a:lnTo>
                      <a:pt x="0" y="33535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16" name="组合 415"/>
              <p:cNvGrpSpPr/>
              <p:nvPr/>
            </p:nvGrpSpPr>
            <p:grpSpPr>
              <a:xfrm>
                <a:off x="10424817" y="5346408"/>
                <a:ext cx="1362929" cy="1362929"/>
                <a:chOff x="184326" y="4840726"/>
                <a:chExt cx="1723405" cy="1723405"/>
              </a:xfrm>
            </p:grpSpPr>
            <p:pic>
              <p:nvPicPr>
                <p:cNvPr id="417" name="图片 416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rightnessContrast bright="-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326" y="4840726"/>
                  <a:ext cx="1723405" cy="1723405"/>
                </a:xfrm>
                <a:prstGeom prst="rect">
                  <a:avLst/>
                </a:prstGeom>
                <a:ln>
                  <a:noFill/>
                </a:ln>
                <a:effectLst>
                  <a:outerShdw blurRad="254000" algn="tl" rotWithShape="0">
                    <a:schemeClr val="bg1">
                      <a:lumMod val="60000"/>
                      <a:lumOff val="40000"/>
                      <a:alpha val="60000"/>
                    </a:schemeClr>
                  </a:outerShdw>
                </a:effectLst>
              </p:spPr>
            </p:pic>
            <p:pic>
              <p:nvPicPr>
                <p:cNvPr id="418" name="图片 417"/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4578" y="5723864"/>
                  <a:ext cx="208406" cy="426276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419" name="图片 418"/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514326" flipH="1">
                  <a:off x="701235" y="5470686"/>
                  <a:ext cx="39970" cy="5118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420" name="图片 419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252" y="5381433"/>
                  <a:ext cx="144008" cy="144008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  <p:sp>
              <p:nvSpPr>
                <p:cNvPr id="421" name="矩形 10"/>
                <p:cNvSpPr/>
                <p:nvPr/>
              </p:nvSpPr>
              <p:spPr>
                <a:xfrm>
                  <a:off x="723699" y="5494774"/>
                  <a:ext cx="526288" cy="551859"/>
                </a:xfrm>
                <a:custGeom>
                  <a:avLst/>
                  <a:gdLst>
                    <a:gd name="connsiteX0" fmla="*/ 0 w 712470"/>
                    <a:gd name="connsiteY0" fmla="*/ 0 h 564553"/>
                    <a:gd name="connsiteX1" fmla="*/ 712470 w 712470"/>
                    <a:gd name="connsiteY1" fmla="*/ 0 h 564553"/>
                    <a:gd name="connsiteX2" fmla="*/ 712470 w 712470"/>
                    <a:gd name="connsiteY2" fmla="*/ 564553 h 564553"/>
                    <a:gd name="connsiteX3" fmla="*/ 0 w 712470"/>
                    <a:gd name="connsiteY3" fmla="*/ 564553 h 564553"/>
                    <a:gd name="connsiteX4" fmla="*/ 0 w 712470"/>
                    <a:gd name="connsiteY4" fmla="*/ 0 h 564553"/>
                    <a:gd name="connsiteX0" fmla="*/ 335280 w 712470"/>
                    <a:gd name="connsiteY0" fmla="*/ 0 h 564553"/>
                    <a:gd name="connsiteX1" fmla="*/ 712470 w 712470"/>
                    <a:gd name="connsiteY1" fmla="*/ 0 h 564553"/>
                    <a:gd name="connsiteX2" fmla="*/ 712470 w 712470"/>
                    <a:gd name="connsiteY2" fmla="*/ 564553 h 564553"/>
                    <a:gd name="connsiteX3" fmla="*/ 0 w 712470"/>
                    <a:gd name="connsiteY3" fmla="*/ 564553 h 564553"/>
                    <a:gd name="connsiteX4" fmla="*/ 335280 w 712470"/>
                    <a:gd name="connsiteY4" fmla="*/ 0 h 564553"/>
                    <a:gd name="connsiteX0" fmla="*/ 335280 w 712470"/>
                    <a:gd name="connsiteY0" fmla="*/ 0 h 564553"/>
                    <a:gd name="connsiteX1" fmla="*/ 712470 w 712470"/>
                    <a:gd name="connsiteY1" fmla="*/ 564553 h 564553"/>
                    <a:gd name="connsiteX2" fmla="*/ 0 w 712470"/>
                    <a:gd name="connsiteY2" fmla="*/ 564553 h 564553"/>
                    <a:gd name="connsiteX3" fmla="*/ 335280 w 712470"/>
                    <a:gd name="connsiteY3" fmla="*/ 0 h 564553"/>
                    <a:gd name="connsiteX0" fmla="*/ 335280 w 988695"/>
                    <a:gd name="connsiteY0" fmla="*/ 0 h 564553"/>
                    <a:gd name="connsiteX1" fmla="*/ 988695 w 988695"/>
                    <a:gd name="connsiteY1" fmla="*/ 353098 h 564553"/>
                    <a:gd name="connsiteX2" fmla="*/ 0 w 988695"/>
                    <a:gd name="connsiteY2" fmla="*/ 564553 h 564553"/>
                    <a:gd name="connsiteX3" fmla="*/ 335280 w 988695"/>
                    <a:gd name="connsiteY3" fmla="*/ 0 h 564553"/>
                    <a:gd name="connsiteX0" fmla="*/ 0 w 653415"/>
                    <a:gd name="connsiteY0" fmla="*/ 0 h 760768"/>
                    <a:gd name="connsiteX1" fmla="*/ 653415 w 653415"/>
                    <a:gd name="connsiteY1" fmla="*/ 353098 h 760768"/>
                    <a:gd name="connsiteX2" fmla="*/ 300990 w 653415"/>
                    <a:gd name="connsiteY2" fmla="*/ 760768 h 760768"/>
                    <a:gd name="connsiteX3" fmla="*/ 0 w 653415"/>
                    <a:gd name="connsiteY3" fmla="*/ 0 h 760768"/>
                    <a:gd name="connsiteX0" fmla="*/ 0 w 554355"/>
                    <a:gd name="connsiteY0" fmla="*/ 0 h 760768"/>
                    <a:gd name="connsiteX1" fmla="*/ 554355 w 554355"/>
                    <a:gd name="connsiteY1" fmla="*/ 276898 h 760768"/>
                    <a:gd name="connsiteX2" fmla="*/ 300990 w 554355"/>
                    <a:gd name="connsiteY2" fmla="*/ 760768 h 760768"/>
                    <a:gd name="connsiteX3" fmla="*/ 0 w 554355"/>
                    <a:gd name="connsiteY3" fmla="*/ 0 h 760768"/>
                    <a:gd name="connsiteX0" fmla="*/ 0 w 554355"/>
                    <a:gd name="connsiteY0" fmla="*/ 0 h 583603"/>
                    <a:gd name="connsiteX1" fmla="*/ 554355 w 554355"/>
                    <a:gd name="connsiteY1" fmla="*/ 276898 h 583603"/>
                    <a:gd name="connsiteX2" fmla="*/ 64770 w 554355"/>
                    <a:gd name="connsiteY2" fmla="*/ 583603 h 583603"/>
                    <a:gd name="connsiteX3" fmla="*/ 0 w 554355"/>
                    <a:gd name="connsiteY3" fmla="*/ 0 h 583603"/>
                    <a:gd name="connsiteX0" fmla="*/ 0 w 680085"/>
                    <a:gd name="connsiteY0" fmla="*/ 0 h 583603"/>
                    <a:gd name="connsiteX1" fmla="*/ 680085 w 680085"/>
                    <a:gd name="connsiteY1" fmla="*/ 393103 h 583603"/>
                    <a:gd name="connsiteX2" fmla="*/ 64770 w 680085"/>
                    <a:gd name="connsiteY2" fmla="*/ 583603 h 583603"/>
                    <a:gd name="connsiteX3" fmla="*/ 0 w 680085"/>
                    <a:gd name="connsiteY3" fmla="*/ 0 h 583603"/>
                    <a:gd name="connsiteX0" fmla="*/ 0 w 680085"/>
                    <a:gd name="connsiteY0" fmla="*/ 0 h 638848"/>
                    <a:gd name="connsiteX1" fmla="*/ 680085 w 680085"/>
                    <a:gd name="connsiteY1" fmla="*/ 393103 h 638848"/>
                    <a:gd name="connsiteX2" fmla="*/ 194310 w 680085"/>
                    <a:gd name="connsiteY2" fmla="*/ 638848 h 638848"/>
                    <a:gd name="connsiteX3" fmla="*/ 0 w 680085"/>
                    <a:gd name="connsiteY3" fmla="*/ 0 h 638848"/>
                    <a:gd name="connsiteX0" fmla="*/ 0 w 659130"/>
                    <a:gd name="connsiteY0" fmla="*/ 0 h 638848"/>
                    <a:gd name="connsiteX1" fmla="*/ 659130 w 659130"/>
                    <a:gd name="connsiteY1" fmla="*/ 368338 h 638848"/>
                    <a:gd name="connsiteX2" fmla="*/ 194310 w 659130"/>
                    <a:gd name="connsiteY2" fmla="*/ 638848 h 638848"/>
                    <a:gd name="connsiteX3" fmla="*/ 0 w 659130"/>
                    <a:gd name="connsiteY3" fmla="*/ 0 h 638848"/>
                    <a:gd name="connsiteX0" fmla="*/ 0 w 649605"/>
                    <a:gd name="connsiteY0" fmla="*/ 0 h 638848"/>
                    <a:gd name="connsiteX1" fmla="*/ 649605 w 649605"/>
                    <a:gd name="connsiteY1" fmla="*/ 364528 h 638848"/>
                    <a:gd name="connsiteX2" fmla="*/ 194310 w 649605"/>
                    <a:gd name="connsiteY2" fmla="*/ 638848 h 638848"/>
                    <a:gd name="connsiteX3" fmla="*/ 0 w 649605"/>
                    <a:gd name="connsiteY3" fmla="*/ 0 h 638848"/>
                    <a:gd name="connsiteX0" fmla="*/ 0 w 613410"/>
                    <a:gd name="connsiteY0" fmla="*/ 0 h 638848"/>
                    <a:gd name="connsiteX1" fmla="*/ 613410 w 613410"/>
                    <a:gd name="connsiteY1" fmla="*/ 375958 h 638848"/>
                    <a:gd name="connsiteX2" fmla="*/ 194310 w 613410"/>
                    <a:gd name="connsiteY2" fmla="*/ 638848 h 638848"/>
                    <a:gd name="connsiteX3" fmla="*/ 0 w 613410"/>
                    <a:gd name="connsiteY3" fmla="*/ 0 h 638848"/>
                    <a:gd name="connsiteX0" fmla="*/ 0 w 613410"/>
                    <a:gd name="connsiteY0" fmla="*/ 0 h 631228"/>
                    <a:gd name="connsiteX1" fmla="*/ 613410 w 613410"/>
                    <a:gd name="connsiteY1" fmla="*/ 375958 h 631228"/>
                    <a:gd name="connsiteX2" fmla="*/ 180975 w 613410"/>
                    <a:gd name="connsiteY2" fmla="*/ 631228 h 631228"/>
                    <a:gd name="connsiteX3" fmla="*/ 0 w 613410"/>
                    <a:gd name="connsiteY3" fmla="*/ 0 h 631228"/>
                    <a:gd name="connsiteX0" fmla="*/ 0 w 601980"/>
                    <a:gd name="connsiteY0" fmla="*/ 0 h 631228"/>
                    <a:gd name="connsiteX1" fmla="*/ 601980 w 601980"/>
                    <a:gd name="connsiteY1" fmla="*/ 368338 h 631228"/>
                    <a:gd name="connsiteX2" fmla="*/ 180975 w 601980"/>
                    <a:gd name="connsiteY2" fmla="*/ 631228 h 631228"/>
                    <a:gd name="connsiteX3" fmla="*/ 0 w 601980"/>
                    <a:gd name="connsiteY3" fmla="*/ 0 h 631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1980" h="631228">
                      <a:moveTo>
                        <a:pt x="0" y="0"/>
                      </a:moveTo>
                      <a:lnTo>
                        <a:pt x="601980" y="368338"/>
                      </a:lnTo>
                      <a:lnTo>
                        <a:pt x="180975" y="631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334">
                      <a:srgbClr val="FAB701"/>
                    </a:gs>
                    <a:gs pos="26000">
                      <a:srgbClr val="FAB701">
                        <a:alpha val="55000"/>
                      </a:srgbClr>
                    </a:gs>
                    <a:gs pos="80000">
                      <a:srgbClr val="FAB701">
                        <a:alpha val="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422" name="组合 421"/>
          <p:cNvGrpSpPr/>
          <p:nvPr/>
        </p:nvGrpSpPr>
        <p:grpSpPr>
          <a:xfrm>
            <a:off x="3647123" y="5195509"/>
            <a:ext cx="1335543" cy="1500135"/>
            <a:chOff x="3647123" y="5195509"/>
            <a:chExt cx="1335543" cy="1500135"/>
          </a:xfrm>
        </p:grpSpPr>
        <p:sp>
          <p:nvSpPr>
            <p:cNvPr id="423" name="矩形 422"/>
            <p:cNvSpPr/>
            <p:nvPr/>
          </p:nvSpPr>
          <p:spPr>
            <a:xfrm>
              <a:off x="3840593" y="5195509"/>
              <a:ext cx="114207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Intrusion Alarm</a:t>
              </a:r>
            </a:p>
          </p:txBody>
        </p:sp>
        <p:pic>
          <p:nvPicPr>
            <p:cNvPr id="424" name="图片 423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997" y="5210619"/>
              <a:ext cx="216000" cy="216000"/>
            </a:xfrm>
            <a:prstGeom prst="rect">
              <a:avLst/>
            </a:prstGeom>
          </p:spPr>
        </p:pic>
        <p:grpSp>
          <p:nvGrpSpPr>
            <p:cNvPr id="425" name="组合 424"/>
            <p:cNvGrpSpPr/>
            <p:nvPr/>
          </p:nvGrpSpPr>
          <p:grpSpPr>
            <a:xfrm>
              <a:off x="3647123" y="5360101"/>
              <a:ext cx="1335543" cy="1335543"/>
              <a:chOff x="3647123" y="5360101"/>
              <a:chExt cx="1335543" cy="1335543"/>
            </a:xfrm>
          </p:grpSpPr>
          <p:sp>
            <p:nvSpPr>
              <p:cNvPr id="426" name="矩形 7"/>
              <p:cNvSpPr/>
              <p:nvPr/>
            </p:nvSpPr>
            <p:spPr>
              <a:xfrm>
                <a:off x="4358841" y="5511351"/>
                <a:ext cx="360091" cy="533473"/>
              </a:xfrm>
              <a:custGeom>
                <a:avLst/>
                <a:gdLst>
                  <a:gd name="connsiteX0" fmla="*/ 0 w 916351"/>
                  <a:gd name="connsiteY0" fmla="*/ 0 h 476323"/>
                  <a:gd name="connsiteX1" fmla="*/ 916351 w 916351"/>
                  <a:gd name="connsiteY1" fmla="*/ 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0 w 916351"/>
                  <a:gd name="connsiteY0" fmla="*/ 0 h 476323"/>
                  <a:gd name="connsiteX1" fmla="*/ 428671 w 916351"/>
                  <a:gd name="connsiteY1" fmla="*/ 11430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45720 w 916351"/>
                  <a:gd name="connsiteY0" fmla="*/ 0 h 544903"/>
                  <a:gd name="connsiteX1" fmla="*/ 428671 w 916351"/>
                  <a:gd name="connsiteY1" fmla="*/ 182880 h 544903"/>
                  <a:gd name="connsiteX2" fmla="*/ 916351 w 916351"/>
                  <a:gd name="connsiteY2" fmla="*/ 544903 h 544903"/>
                  <a:gd name="connsiteX3" fmla="*/ 0 w 916351"/>
                  <a:gd name="connsiteY3" fmla="*/ 544903 h 544903"/>
                  <a:gd name="connsiteX4" fmla="*/ 45720 w 916351"/>
                  <a:gd name="connsiteY4" fmla="*/ 0 h 544903"/>
                  <a:gd name="connsiteX0" fmla="*/ 45720 w 428671"/>
                  <a:gd name="connsiteY0" fmla="*/ 0 h 544903"/>
                  <a:gd name="connsiteX1" fmla="*/ 428671 w 428671"/>
                  <a:gd name="connsiteY1" fmla="*/ 182880 h 544903"/>
                  <a:gd name="connsiteX2" fmla="*/ 392476 w 428671"/>
                  <a:gd name="connsiteY2" fmla="*/ 529663 h 544903"/>
                  <a:gd name="connsiteX3" fmla="*/ 0 w 428671"/>
                  <a:gd name="connsiteY3" fmla="*/ 544903 h 544903"/>
                  <a:gd name="connsiteX4" fmla="*/ 45720 w 428671"/>
                  <a:gd name="connsiteY4" fmla="*/ 0 h 544903"/>
                  <a:gd name="connsiteX0" fmla="*/ 45720 w 400096"/>
                  <a:gd name="connsiteY0" fmla="*/ 0 h 544903"/>
                  <a:gd name="connsiteX1" fmla="*/ 400096 w 400096"/>
                  <a:gd name="connsiteY1" fmla="*/ 192405 h 544903"/>
                  <a:gd name="connsiteX2" fmla="*/ 392476 w 400096"/>
                  <a:gd name="connsiteY2" fmla="*/ 529663 h 544903"/>
                  <a:gd name="connsiteX3" fmla="*/ 0 w 400096"/>
                  <a:gd name="connsiteY3" fmla="*/ 544903 h 544903"/>
                  <a:gd name="connsiteX4" fmla="*/ 45720 w 400096"/>
                  <a:gd name="connsiteY4" fmla="*/ 0 h 544903"/>
                  <a:gd name="connsiteX0" fmla="*/ 45720 w 400096"/>
                  <a:gd name="connsiteY0" fmla="*/ 0 h 548713"/>
                  <a:gd name="connsiteX1" fmla="*/ 400096 w 400096"/>
                  <a:gd name="connsiteY1" fmla="*/ 196215 h 548713"/>
                  <a:gd name="connsiteX2" fmla="*/ 392476 w 400096"/>
                  <a:gd name="connsiteY2" fmla="*/ 533473 h 548713"/>
                  <a:gd name="connsiteX3" fmla="*/ 0 w 400096"/>
                  <a:gd name="connsiteY3" fmla="*/ 548713 h 548713"/>
                  <a:gd name="connsiteX4" fmla="*/ 45720 w 400096"/>
                  <a:gd name="connsiteY4" fmla="*/ 0 h 54871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91" h="533473">
                    <a:moveTo>
                      <a:pt x="5715" y="0"/>
                    </a:moveTo>
                    <a:lnTo>
                      <a:pt x="360091" y="196215"/>
                    </a:lnTo>
                    <a:lnTo>
                      <a:pt x="352471" y="533473"/>
                    </a:lnTo>
                    <a:lnTo>
                      <a:pt x="0" y="33535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27" name="组合 426"/>
              <p:cNvGrpSpPr/>
              <p:nvPr/>
            </p:nvGrpSpPr>
            <p:grpSpPr>
              <a:xfrm>
                <a:off x="3647123" y="5360101"/>
                <a:ext cx="1335543" cy="1335543"/>
                <a:chOff x="218881" y="3144907"/>
                <a:chExt cx="1688775" cy="1688775"/>
              </a:xfrm>
            </p:grpSpPr>
            <p:pic>
              <p:nvPicPr>
                <p:cNvPr id="428" name="图片 427"/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rightnessContrast bright="-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881" y="3144907"/>
                  <a:ext cx="1688775" cy="16887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54000" algn="tl" rotWithShape="0">
                    <a:schemeClr val="bg1">
                      <a:lumMod val="60000"/>
                      <a:lumOff val="40000"/>
                      <a:alpha val="60000"/>
                    </a:schemeClr>
                  </a:outerShdw>
                </a:effectLst>
              </p:spPr>
            </p:pic>
            <p:pic>
              <p:nvPicPr>
                <p:cNvPr id="429" name="图片 428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877" y="3220661"/>
                  <a:ext cx="144008" cy="14400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430" name="图片 429"/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217054" y="3922850"/>
                  <a:ext cx="283132" cy="4443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431" name="等腰三角形 19"/>
                <p:cNvSpPr/>
                <p:nvPr/>
              </p:nvSpPr>
              <p:spPr>
                <a:xfrm rot="7771001">
                  <a:off x="503184" y="3633583"/>
                  <a:ext cx="1157070" cy="117226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0">
                      <a:srgbClr val="E02020">
                        <a:alpha val="0"/>
                      </a:srgbClr>
                    </a:gs>
                    <a:gs pos="85000">
                      <a:srgbClr val="E02020">
                        <a:alpha val="40000"/>
                      </a:srgbClr>
                    </a:gs>
                    <a:gs pos="100000">
                      <a:srgbClr val="E02020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32" name="Picture 2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911709" y="3332696"/>
                  <a:ext cx="158916" cy="15413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33" name="组合 432"/>
          <p:cNvGrpSpPr/>
          <p:nvPr/>
        </p:nvGrpSpPr>
        <p:grpSpPr>
          <a:xfrm>
            <a:off x="6928536" y="5327597"/>
            <a:ext cx="1353463" cy="1353463"/>
            <a:chOff x="7140996" y="5331655"/>
            <a:chExt cx="1353463" cy="1353463"/>
          </a:xfrm>
        </p:grpSpPr>
        <p:pic>
          <p:nvPicPr>
            <p:cNvPr id="434" name="图片 433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996" y="5331655"/>
              <a:ext cx="1353463" cy="1353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lumMod val="60000"/>
                  <a:lumOff val="40000"/>
                  <a:alpha val="70000"/>
                </a:schemeClr>
              </a:outerShdw>
            </a:effectLst>
          </p:spPr>
        </p:pic>
        <p:grpSp>
          <p:nvGrpSpPr>
            <p:cNvPr id="435" name="组合 434"/>
            <p:cNvGrpSpPr/>
            <p:nvPr/>
          </p:nvGrpSpPr>
          <p:grpSpPr>
            <a:xfrm>
              <a:off x="7549606" y="5845512"/>
              <a:ext cx="409941" cy="430257"/>
              <a:chOff x="701235" y="5470686"/>
              <a:chExt cx="548752" cy="575947"/>
            </a:xfrm>
          </p:grpSpPr>
          <p:pic>
            <p:nvPicPr>
              <p:cNvPr id="437" name="图片 436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14326" flipH="1">
                <a:off x="701235" y="5470686"/>
                <a:ext cx="39970" cy="511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38" name="矩形 10"/>
              <p:cNvSpPr/>
              <p:nvPr/>
            </p:nvSpPr>
            <p:spPr>
              <a:xfrm>
                <a:off x="723699" y="5494774"/>
                <a:ext cx="526288" cy="551859"/>
              </a:xfrm>
              <a:custGeom>
                <a:avLst/>
                <a:gdLst>
                  <a:gd name="connsiteX0" fmla="*/ 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33528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564553 h 564553"/>
                  <a:gd name="connsiteX2" fmla="*/ 0 w 712470"/>
                  <a:gd name="connsiteY2" fmla="*/ 564553 h 564553"/>
                  <a:gd name="connsiteX3" fmla="*/ 335280 w 712470"/>
                  <a:gd name="connsiteY3" fmla="*/ 0 h 564553"/>
                  <a:gd name="connsiteX0" fmla="*/ 335280 w 988695"/>
                  <a:gd name="connsiteY0" fmla="*/ 0 h 564553"/>
                  <a:gd name="connsiteX1" fmla="*/ 988695 w 988695"/>
                  <a:gd name="connsiteY1" fmla="*/ 353098 h 564553"/>
                  <a:gd name="connsiteX2" fmla="*/ 0 w 988695"/>
                  <a:gd name="connsiteY2" fmla="*/ 564553 h 564553"/>
                  <a:gd name="connsiteX3" fmla="*/ 335280 w 988695"/>
                  <a:gd name="connsiteY3" fmla="*/ 0 h 564553"/>
                  <a:gd name="connsiteX0" fmla="*/ 0 w 653415"/>
                  <a:gd name="connsiteY0" fmla="*/ 0 h 760768"/>
                  <a:gd name="connsiteX1" fmla="*/ 653415 w 653415"/>
                  <a:gd name="connsiteY1" fmla="*/ 353098 h 760768"/>
                  <a:gd name="connsiteX2" fmla="*/ 300990 w 653415"/>
                  <a:gd name="connsiteY2" fmla="*/ 760768 h 760768"/>
                  <a:gd name="connsiteX3" fmla="*/ 0 w 653415"/>
                  <a:gd name="connsiteY3" fmla="*/ 0 h 760768"/>
                  <a:gd name="connsiteX0" fmla="*/ 0 w 554355"/>
                  <a:gd name="connsiteY0" fmla="*/ 0 h 760768"/>
                  <a:gd name="connsiteX1" fmla="*/ 554355 w 554355"/>
                  <a:gd name="connsiteY1" fmla="*/ 276898 h 760768"/>
                  <a:gd name="connsiteX2" fmla="*/ 300990 w 554355"/>
                  <a:gd name="connsiteY2" fmla="*/ 760768 h 760768"/>
                  <a:gd name="connsiteX3" fmla="*/ 0 w 554355"/>
                  <a:gd name="connsiteY3" fmla="*/ 0 h 760768"/>
                  <a:gd name="connsiteX0" fmla="*/ 0 w 554355"/>
                  <a:gd name="connsiteY0" fmla="*/ 0 h 583603"/>
                  <a:gd name="connsiteX1" fmla="*/ 554355 w 554355"/>
                  <a:gd name="connsiteY1" fmla="*/ 276898 h 583603"/>
                  <a:gd name="connsiteX2" fmla="*/ 64770 w 554355"/>
                  <a:gd name="connsiteY2" fmla="*/ 583603 h 583603"/>
                  <a:gd name="connsiteX3" fmla="*/ 0 w 554355"/>
                  <a:gd name="connsiteY3" fmla="*/ 0 h 583603"/>
                  <a:gd name="connsiteX0" fmla="*/ 0 w 680085"/>
                  <a:gd name="connsiteY0" fmla="*/ 0 h 583603"/>
                  <a:gd name="connsiteX1" fmla="*/ 680085 w 680085"/>
                  <a:gd name="connsiteY1" fmla="*/ 393103 h 583603"/>
                  <a:gd name="connsiteX2" fmla="*/ 64770 w 680085"/>
                  <a:gd name="connsiteY2" fmla="*/ 583603 h 583603"/>
                  <a:gd name="connsiteX3" fmla="*/ 0 w 680085"/>
                  <a:gd name="connsiteY3" fmla="*/ 0 h 583603"/>
                  <a:gd name="connsiteX0" fmla="*/ 0 w 680085"/>
                  <a:gd name="connsiteY0" fmla="*/ 0 h 638848"/>
                  <a:gd name="connsiteX1" fmla="*/ 680085 w 680085"/>
                  <a:gd name="connsiteY1" fmla="*/ 393103 h 638848"/>
                  <a:gd name="connsiteX2" fmla="*/ 194310 w 680085"/>
                  <a:gd name="connsiteY2" fmla="*/ 638848 h 638848"/>
                  <a:gd name="connsiteX3" fmla="*/ 0 w 680085"/>
                  <a:gd name="connsiteY3" fmla="*/ 0 h 638848"/>
                  <a:gd name="connsiteX0" fmla="*/ 0 w 659130"/>
                  <a:gd name="connsiteY0" fmla="*/ 0 h 638848"/>
                  <a:gd name="connsiteX1" fmla="*/ 659130 w 659130"/>
                  <a:gd name="connsiteY1" fmla="*/ 368338 h 638848"/>
                  <a:gd name="connsiteX2" fmla="*/ 194310 w 659130"/>
                  <a:gd name="connsiteY2" fmla="*/ 638848 h 638848"/>
                  <a:gd name="connsiteX3" fmla="*/ 0 w 659130"/>
                  <a:gd name="connsiteY3" fmla="*/ 0 h 638848"/>
                  <a:gd name="connsiteX0" fmla="*/ 0 w 649605"/>
                  <a:gd name="connsiteY0" fmla="*/ 0 h 638848"/>
                  <a:gd name="connsiteX1" fmla="*/ 649605 w 649605"/>
                  <a:gd name="connsiteY1" fmla="*/ 364528 h 638848"/>
                  <a:gd name="connsiteX2" fmla="*/ 194310 w 649605"/>
                  <a:gd name="connsiteY2" fmla="*/ 638848 h 638848"/>
                  <a:gd name="connsiteX3" fmla="*/ 0 w 649605"/>
                  <a:gd name="connsiteY3" fmla="*/ 0 h 638848"/>
                  <a:gd name="connsiteX0" fmla="*/ 0 w 613410"/>
                  <a:gd name="connsiteY0" fmla="*/ 0 h 638848"/>
                  <a:gd name="connsiteX1" fmla="*/ 613410 w 613410"/>
                  <a:gd name="connsiteY1" fmla="*/ 375958 h 638848"/>
                  <a:gd name="connsiteX2" fmla="*/ 194310 w 613410"/>
                  <a:gd name="connsiteY2" fmla="*/ 638848 h 638848"/>
                  <a:gd name="connsiteX3" fmla="*/ 0 w 613410"/>
                  <a:gd name="connsiteY3" fmla="*/ 0 h 638848"/>
                  <a:gd name="connsiteX0" fmla="*/ 0 w 613410"/>
                  <a:gd name="connsiteY0" fmla="*/ 0 h 631228"/>
                  <a:gd name="connsiteX1" fmla="*/ 613410 w 613410"/>
                  <a:gd name="connsiteY1" fmla="*/ 375958 h 631228"/>
                  <a:gd name="connsiteX2" fmla="*/ 180975 w 613410"/>
                  <a:gd name="connsiteY2" fmla="*/ 631228 h 631228"/>
                  <a:gd name="connsiteX3" fmla="*/ 0 w 613410"/>
                  <a:gd name="connsiteY3" fmla="*/ 0 h 631228"/>
                  <a:gd name="connsiteX0" fmla="*/ 0 w 601980"/>
                  <a:gd name="connsiteY0" fmla="*/ 0 h 631228"/>
                  <a:gd name="connsiteX1" fmla="*/ 601980 w 601980"/>
                  <a:gd name="connsiteY1" fmla="*/ 368338 h 631228"/>
                  <a:gd name="connsiteX2" fmla="*/ 180975 w 601980"/>
                  <a:gd name="connsiteY2" fmla="*/ 631228 h 631228"/>
                  <a:gd name="connsiteX3" fmla="*/ 0 w 601980"/>
                  <a:gd name="connsiteY3" fmla="*/ 0 h 63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1980" h="631228">
                    <a:moveTo>
                      <a:pt x="0" y="0"/>
                    </a:moveTo>
                    <a:lnTo>
                      <a:pt x="601980" y="368338"/>
                    </a:lnTo>
                    <a:lnTo>
                      <a:pt x="180975" y="6312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334">
                    <a:srgbClr val="FAB701"/>
                  </a:gs>
                  <a:gs pos="26000">
                    <a:srgbClr val="FAB701">
                      <a:alpha val="55000"/>
                    </a:srgbClr>
                  </a:gs>
                  <a:gs pos="80000">
                    <a:srgbClr val="FAB701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36" name="图片 435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787" y="5731622"/>
              <a:ext cx="214396" cy="21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7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4" y="610"/>
            <a:ext cx="12193084" cy="685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1064178"/>
            <a:ext cx="6096000" cy="5805770"/>
            <a:chOff x="0" y="1064178"/>
            <a:chExt cx="6096000" cy="5805770"/>
          </a:xfrm>
        </p:grpSpPr>
        <p:sp>
          <p:nvSpPr>
            <p:cNvPr id="57" name="矩形 18"/>
            <p:cNvSpPr/>
            <p:nvPr/>
          </p:nvSpPr>
          <p:spPr>
            <a:xfrm>
              <a:off x="0" y="1064178"/>
              <a:ext cx="6096000" cy="5793821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40000"/>
              </a:schemeClr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pPr>
              <a:endParaRPr sz="900" dirty="0"/>
            </a:p>
          </p:txBody>
        </p:sp>
        <p:sp>
          <p:nvSpPr>
            <p:cNvPr id="58" name="矩形 57"/>
            <p:cNvSpPr/>
            <p:nvPr/>
          </p:nvSpPr>
          <p:spPr>
            <a:xfrm>
              <a:off x="241300" y="5018346"/>
              <a:ext cx="58547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particular, Japan is the most prominent, with an aging population of</a:t>
              </a:r>
              <a:r>
                <a:rPr kumimoji="1" lang="en-US" altLang="zh-CN" sz="1200" b="1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 </a:t>
              </a:r>
              <a:r>
                <a:rPr kumimoji="1" lang="en-US" altLang="zh-CN" sz="12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29% by 2021</a:t>
              </a:r>
              <a:r>
                <a:rPr kumimoji="1" lang="en-US" altLang="zh-CN" sz="1200" dirty="0">
                  <a:solidFill>
                    <a:schemeClr val="bg1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</a:t>
              </a: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And Europe reached </a:t>
              </a:r>
              <a:r>
                <a:rPr kumimoji="1" lang="en-US" altLang="zh-CN" sz="12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20.3%</a:t>
              </a: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</a:t>
              </a:r>
            </a:p>
            <a:p>
              <a:pPr marL="17145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For the elder over 65,the </a:t>
              </a:r>
              <a:r>
                <a:rPr kumimoji="1" lang="en-US" altLang="zh-CN" sz="12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average lifetime after retirement is 20 years</a:t>
              </a: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, and the future trend is increasing. </a:t>
              </a:r>
              <a:endParaRPr kumimoji="1" lang="en-US" altLang="zh-CN" sz="1200" u="sng" dirty="0">
                <a:solidFill>
                  <a:srgbClr val="5BC1B8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graphicFrame>
          <p:nvGraphicFramePr>
            <p:cNvPr id="64" name="图表 6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61982419"/>
                </p:ext>
              </p:extLst>
            </p:nvPr>
          </p:nvGraphicFramePr>
          <p:xfrm>
            <a:off x="868777" y="1663677"/>
            <a:ext cx="4572000" cy="3378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5" name="文本框 64"/>
            <p:cNvSpPr txBox="1"/>
            <p:nvPr/>
          </p:nvSpPr>
          <p:spPr>
            <a:xfrm>
              <a:off x="2264333" y="3963341"/>
              <a:ext cx="476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FF6320"/>
                  </a:solidFill>
                  <a:latin typeface="+mj-lt"/>
                </a:rPr>
                <a:t>(5%)</a:t>
              </a:r>
              <a:endParaRPr lang="zh-CN" altLang="en-US" sz="900" b="1" dirty="0">
                <a:solidFill>
                  <a:srgbClr val="FF6320"/>
                </a:solidFill>
                <a:latin typeface="+mj-l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527989" y="3752183"/>
              <a:ext cx="476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FF6320"/>
                  </a:solidFill>
                  <a:latin typeface="+mj-lt"/>
                </a:rPr>
                <a:t>(9%)</a:t>
              </a:r>
              <a:endParaRPr lang="zh-CN" altLang="en-US" sz="900" b="1" dirty="0">
                <a:solidFill>
                  <a:srgbClr val="FF6320"/>
                </a:solidFill>
                <a:latin typeface="+mj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855185" y="3496150"/>
              <a:ext cx="5293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FF6320"/>
                  </a:solidFill>
                  <a:latin typeface="+mj-lt"/>
                </a:rPr>
                <a:t>(16%)</a:t>
              </a:r>
              <a:endParaRPr lang="zh-CN" altLang="en-US" sz="900" b="1" dirty="0">
                <a:solidFill>
                  <a:srgbClr val="FF6320"/>
                </a:solidFill>
                <a:latin typeface="+mj-lt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241300" y="6469838"/>
              <a:ext cx="58547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UN define: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i</a:t>
              </a:r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f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a country has </a:t>
              </a:r>
              <a:r>
                <a:rPr kumimoji="1" lang="en-US" altLang="zh-CN" sz="1000" b="1" dirty="0">
                  <a:solidFill>
                    <a:srgbClr val="5BC1B8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7%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of its population over </a:t>
              </a:r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65, It can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be defined as an "aging c</a:t>
              </a:r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ountry".</a:t>
              </a:r>
              <a:endParaRPr kumimoji="1" lang="zh-CN" altLang="en-US" sz="10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1" name="本地生活服务业各主要业态19年收入规模"/>
            <p:cNvSpPr txBox="1"/>
            <p:nvPr/>
          </p:nvSpPr>
          <p:spPr>
            <a:xfrm>
              <a:off x="1574235" y="1226103"/>
              <a:ext cx="3161083" cy="325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r>
                <a:rPr lang="en-US" altLang="zh-CN" sz="1800" dirty="0" smtClean="0">
                  <a:solidFill>
                    <a:schemeClr val="bg1"/>
                  </a:solidFill>
                </a:rPr>
                <a:t>Aging Population</a:t>
              </a:r>
              <a:endParaRPr lang="en-US" altLang="zh-CN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96000" y="4825912"/>
            <a:ext cx="6096000" cy="2046970"/>
            <a:chOff x="6096000" y="4825912"/>
            <a:chExt cx="6096000" cy="2046970"/>
          </a:xfrm>
        </p:grpSpPr>
        <p:sp>
          <p:nvSpPr>
            <p:cNvPr id="14" name="矩形 13"/>
            <p:cNvSpPr/>
            <p:nvPr/>
          </p:nvSpPr>
          <p:spPr>
            <a:xfrm>
              <a:off x="6096000" y="4825912"/>
              <a:ext cx="6096000" cy="2046970"/>
            </a:xfrm>
            <a:prstGeom prst="rect">
              <a:avLst/>
            </a:prstGeom>
            <a:solidFill>
              <a:srgbClr val="7AC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本地生活服务业各主要业态19年收入规模"/>
            <p:cNvSpPr txBox="1"/>
            <p:nvPr/>
          </p:nvSpPr>
          <p:spPr>
            <a:xfrm>
              <a:off x="6167818" y="5034561"/>
              <a:ext cx="5847723" cy="294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r>
                <a:rPr lang="en-US" altLang="zh-CN" sz="1600" b="1" dirty="0">
                  <a:solidFill>
                    <a:schemeClr val="accent4"/>
                  </a:solidFill>
                </a:rPr>
                <a:t>Healthcare Digitization is the </a:t>
              </a:r>
              <a:r>
                <a:rPr lang="en-US" altLang="zh-CN" sz="1600" b="1" dirty="0" smtClean="0">
                  <a:solidFill>
                    <a:schemeClr val="accent4"/>
                  </a:solidFill>
                </a:rPr>
                <a:t>Solution </a:t>
              </a:r>
              <a:r>
                <a:rPr lang="en-US" altLang="zh-CN" sz="1600" b="1" dirty="0">
                  <a:solidFill>
                    <a:schemeClr val="accent4"/>
                  </a:solidFill>
                </a:rPr>
                <a:t>to the </a:t>
              </a:r>
              <a:r>
                <a:rPr lang="en-US" altLang="zh-CN" sz="1600" b="1" dirty="0" smtClean="0">
                  <a:solidFill>
                    <a:schemeClr val="accent4"/>
                  </a:solidFill>
                </a:rPr>
                <a:t>Challenges</a:t>
              </a:r>
              <a:endParaRPr lang="en-US" altLang="zh-CN" sz="1600" b="1" dirty="0">
                <a:solidFill>
                  <a:schemeClr val="accent4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391577" y="5526178"/>
              <a:ext cx="5689587" cy="943660"/>
              <a:chOff x="6533311" y="5526178"/>
              <a:chExt cx="5689587" cy="94366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674574" y="5720234"/>
                <a:ext cx="454832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ts val="18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>
                    <a:solidFill>
                      <a:schemeClr val="accent4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</a:rPr>
                  <a:t>Save labor costs</a:t>
                </a:r>
              </a:p>
              <a:p>
                <a:pPr marL="171450" indent="-171450">
                  <a:lnSpc>
                    <a:spcPts val="18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>
                    <a:solidFill>
                      <a:schemeClr val="accent4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</a:rPr>
                  <a:t>Improving the efficiency of the organization</a:t>
                </a:r>
                <a:endParaRPr kumimoji="1" lang="zh-CN" altLang="en-US" sz="1200" dirty="0">
                  <a:solidFill>
                    <a:schemeClr val="accent4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3311" y="5526178"/>
                <a:ext cx="943660" cy="943660"/>
              </a:xfrm>
              <a:prstGeom prst="rect">
                <a:avLst/>
              </a:prstGeom>
            </p:spPr>
          </p:pic>
        </p:grpSp>
      </p:grpSp>
      <p:grpSp>
        <p:nvGrpSpPr>
          <p:cNvPr id="20" name="组合 19"/>
          <p:cNvGrpSpPr/>
          <p:nvPr/>
        </p:nvGrpSpPr>
        <p:grpSpPr>
          <a:xfrm>
            <a:off x="6419156" y="1204061"/>
            <a:ext cx="5518844" cy="3320936"/>
            <a:chOff x="6419156" y="1204061"/>
            <a:chExt cx="5518844" cy="3320936"/>
          </a:xfrm>
        </p:grpSpPr>
        <p:grpSp>
          <p:nvGrpSpPr>
            <p:cNvPr id="17" name="组合 16"/>
            <p:cNvGrpSpPr/>
            <p:nvPr/>
          </p:nvGrpSpPr>
          <p:grpSpPr>
            <a:xfrm>
              <a:off x="6419157" y="3570890"/>
              <a:ext cx="4358041" cy="954107"/>
              <a:chOff x="6560891" y="3428016"/>
              <a:chExt cx="4358041" cy="95410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7674574" y="3428016"/>
                <a:ext cx="324435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kumimoji="1" lang="en-US" altLang="zh-CN" sz="1200" dirty="0" smtClean="0">
                    <a:solidFill>
                      <a:schemeClr val="bg1">
                        <a:lumMod val="50000"/>
                      </a:schemeClr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Status of long-term care workers</a:t>
                </a:r>
              </a:p>
              <a:p>
                <a:pPr marL="171450" indent="-1714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Fewer employees and more mobility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Low income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Long working hours</a:t>
                </a:r>
                <a:endParaRPr kumimoji="1" lang="en-US" altLang="zh-CN" sz="12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5"/>
              <a:srcRect l="2861" t="3126" r="2231" b="2711"/>
              <a:stretch/>
            </p:blipFill>
            <p:spPr>
              <a:xfrm>
                <a:off x="6560891" y="3492716"/>
                <a:ext cx="888500" cy="886262"/>
              </a:xfrm>
              <a:prstGeom prst="ellipse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6419156" y="1611851"/>
              <a:ext cx="55188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1200" dirty="0">
                  <a:solidFill>
                    <a:schemeClr val="bg1">
                      <a:lumMod val="50000"/>
                    </a:schemeClr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Globally, the home care industry suffers from workforce shortages, as the demand for home care aides outstrips supply. 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6458692" y="2290270"/>
              <a:ext cx="5479308" cy="907941"/>
              <a:chOff x="6600426" y="2290270"/>
              <a:chExt cx="5479308" cy="907941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7674574" y="2290270"/>
                <a:ext cx="4405160" cy="907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</a:rPr>
                  <a:t>The shortage of long-term care worker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In UK, the adult care worker 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had a </a:t>
                </a:r>
                <a:r>
                  <a:rPr kumimoji="1" lang="en-US" altLang="zh-CN" sz="12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</a:rPr>
                  <a:t>vacancy rate of 8.2%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, more than twice the UK </a:t>
                </a:r>
                <a:r>
                  <a:rPr kumimoji="1" lang="en-US" altLang="zh-CN" sz="1200" dirty="0" smtClean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average. The 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sector is facing a daunting shortage of </a:t>
                </a:r>
                <a:r>
                  <a:rPr kumimoji="1" lang="en-US" altLang="zh-CN" sz="12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</a:rPr>
                  <a:t>105,000 workers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.</a:t>
                </a:r>
                <a:endParaRPr kumimoji="1"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426" y="2301053"/>
                <a:ext cx="809430" cy="809430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6684945" y="1204061"/>
              <a:ext cx="4987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Problems Existing 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in </a:t>
              </a:r>
              <a:r>
                <a:rPr lang="en-US" altLang="zh-CN" b="1" dirty="0">
                  <a:solidFill>
                    <a:schemeClr val="bg1"/>
                  </a:solidFill>
                </a:rPr>
                <a:t>T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he Elder </a:t>
              </a:r>
              <a:r>
                <a:rPr lang="en-US" altLang="zh-CN" b="1" dirty="0">
                  <a:solidFill>
                    <a:schemeClr val="bg1"/>
                  </a:solidFill>
                </a:rPr>
                <a:t>Care 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Industry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828675" y="234082"/>
            <a:ext cx="79873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The 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Current Situation of Elder Care Industry</a:t>
            </a:r>
            <a:endParaRPr lang="zh-CN" altLang="en-US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95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65534" y="973292"/>
            <a:ext cx="5788857" cy="1565655"/>
            <a:chOff x="265534" y="973292"/>
            <a:chExt cx="5788857" cy="1565655"/>
          </a:xfrm>
        </p:grpSpPr>
        <p:sp>
          <p:nvSpPr>
            <p:cNvPr id="47" name="文本框 46"/>
            <p:cNvSpPr txBox="1"/>
            <p:nvPr/>
          </p:nvSpPr>
          <p:spPr>
            <a:xfrm>
              <a:off x="450824" y="1010127"/>
              <a:ext cx="5603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/>
              <a:r>
                <a:rPr lang="en-US" altLang="zh-CN" sz="2400" dirty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Fear of falling at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home</a:t>
              </a:r>
            </a:p>
            <a:p>
              <a:pPr fontAlgn="auto"/>
              <a:r>
                <a:rPr lang="en-US" altLang="zh-CN" sz="1200" dirty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Falls are the primary cause of accidental deaths among the </a:t>
              </a:r>
              <a:r>
                <a:rPr lang="en-US" altLang="zh-CN" sz="1200" dirty="0" smtClean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elder</a:t>
              </a:r>
              <a:endParaRPr lang="en-US" altLang="zh-CN" sz="1200" dirty="0">
                <a:solidFill>
                  <a:schemeClr val="bg1">
                    <a:lumMod val="50000"/>
                    <a:alpha val="70000"/>
                  </a:schemeClr>
                </a:solidFill>
                <a:latin typeface="Helvetica Now Text" panose="020B0504030202020204" pitchFamily="34" charset="0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534" y="1829586"/>
              <a:ext cx="5704705" cy="709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6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Every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year, 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30</a:t>
              </a:r>
              <a:r>
                <a:rPr kumimoji="1" lang="en-US" altLang="zh-CN" sz="14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% of the elder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will occur falls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, more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than 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52%will cause serious accident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without detected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and treated in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time, including 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fractures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and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stroke etc.</a:t>
              </a:r>
              <a:endParaRPr kumimoji="1"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65534" y="973292"/>
              <a:ext cx="144000" cy="720000"/>
            </a:xfrm>
            <a:prstGeom prst="rect">
              <a:avLst/>
            </a:prstGeom>
            <a:solidFill>
              <a:srgbClr val="5AC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92808" y="973292"/>
            <a:ext cx="6123008" cy="5884708"/>
            <a:chOff x="6092808" y="973292"/>
            <a:chExt cx="6123008" cy="5884708"/>
          </a:xfrm>
        </p:grpSpPr>
        <p:sp>
          <p:nvSpPr>
            <p:cNvPr id="68" name="矩形 18"/>
            <p:cNvSpPr/>
            <p:nvPr/>
          </p:nvSpPr>
          <p:spPr>
            <a:xfrm flipH="1">
              <a:off x="6092808" y="973292"/>
              <a:ext cx="6123008" cy="5884708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40000"/>
              </a:schemeClr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pPr>
              <a:endParaRPr sz="900" dirty="0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315872" y="1829586"/>
              <a:ext cx="5517867" cy="3478398"/>
              <a:chOff x="6394755" y="1914204"/>
              <a:chExt cx="5517867" cy="3478398"/>
            </a:xfrm>
          </p:grpSpPr>
          <p:pic>
            <p:nvPicPr>
              <p:cNvPr id="52" name="Picture 2" descr="A graph to show the worlds leading causes of death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447" b="-3"/>
              <a:stretch/>
            </p:blipFill>
            <p:spPr bwMode="auto">
              <a:xfrm>
                <a:off x="6394755" y="1914204"/>
                <a:ext cx="5451707" cy="347839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圆角矩形 52"/>
              <p:cNvSpPr/>
              <p:nvPr/>
            </p:nvSpPr>
            <p:spPr>
              <a:xfrm>
                <a:off x="6484916" y="2200786"/>
                <a:ext cx="5361546" cy="680288"/>
              </a:xfrm>
              <a:prstGeom prst="roundRect">
                <a:avLst>
                  <a:gd name="adj" fmla="val 11441"/>
                </a:avLst>
              </a:prstGeom>
              <a:noFill/>
              <a:ln w="19050">
                <a:solidFill>
                  <a:srgbClr val="5AC0B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1405752" y="2292659"/>
                <a:ext cx="50687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100" b="1" dirty="0" smtClean="0">
                    <a:solidFill>
                      <a:srgbClr val="BF0C0F"/>
                    </a:solidFill>
                  </a:rPr>
                  <a:t>16%</a:t>
                </a:r>
                <a:endParaRPr lang="zh-CN" altLang="en-US" sz="1100" dirty="0">
                  <a:solidFill>
                    <a:srgbClr val="BF0C0F"/>
                  </a:solidFill>
                </a:endParaRPr>
              </a:p>
            </p:txBody>
          </p:sp>
        </p:grpSp>
        <p:sp>
          <p:nvSpPr>
            <p:cNvPr id="59" name="本地生活服务业各主要业态19年收入规模"/>
            <p:cNvSpPr txBox="1"/>
            <p:nvPr/>
          </p:nvSpPr>
          <p:spPr>
            <a:xfrm>
              <a:off x="6315872" y="5414828"/>
              <a:ext cx="5614233" cy="1125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marL="171450" indent="-171450" algn="l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Cardiovascular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diseases(CVDs) are the </a:t>
              </a:r>
              <a:r>
                <a:rPr kumimoji="1" lang="en-US" altLang="zh-CN" sz="14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cs typeface="+mn-cs"/>
                </a:rPr>
                <a:t>number one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cause of death </a:t>
              </a: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globally.</a:t>
              </a:r>
            </a:p>
            <a:p>
              <a:pPr marL="171450" indent="-171450" algn="l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Early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diagnosis &amp; continuous </a:t>
              </a: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health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monitoring can lower </a:t>
              </a: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mortality rate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by </a:t>
              </a:r>
              <a:r>
                <a:rPr kumimoji="1" lang="en-US" altLang="zh-CN" sz="14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cs typeface="+mn-cs"/>
                </a:rPr>
                <a:t>30%-70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cs typeface="+mn-cs"/>
                </a:rPr>
                <a:t>%.</a:t>
              </a:r>
              <a:endParaRPr kumimoji="1" lang="en-US" altLang="zh-CN" sz="1400" dirty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6297544" y="1010127"/>
              <a:ext cx="3855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>
                      <a:lumMod val="50000"/>
                    </a:schemeClr>
                  </a:solidFill>
                </a:rPr>
                <a:t>Daily Health Management</a:t>
              </a:r>
              <a:endParaRPr lang="zh-CN" alt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297544" y="1368799"/>
              <a:ext cx="5033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Digital health management is needed to </a:t>
              </a:r>
              <a:r>
                <a:rPr lang="en-US" altLang="zh-CN" sz="1200" dirty="0" smtClean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find issues at a early stage</a:t>
              </a:r>
              <a:endParaRPr lang="zh-CN" altLang="en-US" sz="1200" dirty="0">
                <a:solidFill>
                  <a:schemeClr val="bg1">
                    <a:lumMod val="50000"/>
                    <a:alpha val="70000"/>
                  </a:schemeClr>
                </a:solidFill>
                <a:latin typeface="Helvetica Now Text" panose="020B0504030202020204" pitchFamily="3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6103468" y="973292"/>
              <a:ext cx="144000" cy="720000"/>
            </a:xfrm>
            <a:prstGeom prst="rect">
              <a:avLst/>
            </a:prstGeom>
            <a:solidFill>
              <a:srgbClr val="5AC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850379" y="180255"/>
            <a:ext cx="7030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Pain </a:t>
            </a: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points in t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he Lives </a:t>
            </a: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of t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he Elder</a:t>
            </a:r>
            <a:endParaRPr lang="en-US" altLang="zh-CN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9534" y="2947187"/>
            <a:ext cx="5361975" cy="3410717"/>
            <a:chOff x="457200" y="2998912"/>
            <a:chExt cx="5361975" cy="3410717"/>
          </a:xfrm>
        </p:grpSpPr>
        <p:sp>
          <p:nvSpPr>
            <p:cNvPr id="22" name="本地生活服务业各主要业态19年收入规模"/>
            <p:cNvSpPr txBox="1"/>
            <p:nvPr/>
          </p:nvSpPr>
          <p:spPr>
            <a:xfrm>
              <a:off x="3121326" y="4935889"/>
              <a:ext cx="1217022" cy="339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algn="l">
                <a:lnSpc>
                  <a:spcPct val="125000"/>
                </a:lnSpc>
              </a:pPr>
              <a:r>
                <a:rPr lang="en-US" altLang="zh-CN" sz="1600" b="1" dirty="0" smtClean="0">
                  <a:solidFill>
                    <a:schemeClr val="bg1">
                      <a:lumMod val="75000"/>
                    </a:schemeClr>
                  </a:solidFill>
                </a:rPr>
                <a:t>Bathroom</a:t>
              </a:r>
            </a:p>
          </p:txBody>
        </p:sp>
        <p:sp>
          <p:nvSpPr>
            <p:cNvPr id="23" name="本地生活服务业各主要业态19年收入规模"/>
            <p:cNvSpPr txBox="1"/>
            <p:nvPr/>
          </p:nvSpPr>
          <p:spPr>
            <a:xfrm>
              <a:off x="2978219" y="5336842"/>
              <a:ext cx="2840956" cy="640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Wet bathrooms always cause falls</a:t>
              </a:r>
            </a:p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Sitting on the toilet for too long may cause leg numbness, leading to falls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/>
            <a:srcRect l="702" r="704"/>
            <a:stretch/>
          </p:blipFill>
          <p:spPr>
            <a:xfrm>
              <a:off x="457200" y="4778964"/>
              <a:ext cx="2350685" cy="1630665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/>
            <a:srcRect l="2836" t="3077" r="1611" b="9254"/>
            <a:stretch/>
          </p:blipFill>
          <p:spPr>
            <a:xfrm>
              <a:off x="457200" y="2998912"/>
              <a:ext cx="2350685" cy="1630665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/>
              </a:solidFill>
            </a:ln>
          </p:spPr>
        </p:pic>
        <p:sp>
          <p:nvSpPr>
            <p:cNvPr id="41" name="圆角矩形 40"/>
            <p:cNvSpPr/>
            <p:nvPr/>
          </p:nvSpPr>
          <p:spPr>
            <a:xfrm>
              <a:off x="471835" y="4778963"/>
              <a:ext cx="2336050" cy="163066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本地生活服务业各主要业态19年收入规模"/>
            <p:cNvSpPr txBox="1"/>
            <p:nvPr/>
          </p:nvSpPr>
          <p:spPr>
            <a:xfrm>
              <a:off x="3121326" y="3246665"/>
              <a:ext cx="1217022" cy="337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algn="l">
                <a:lnSpc>
                  <a:spcPct val="125000"/>
                </a:lnSpc>
              </a:pPr>
              <a:r>
                <a:rPr lang="en-US" altLang="zh-CN" sz="1600" b="1" dirty="0">
                  <a:solidFill>
                    <a:schemeClr val="bg1">
                      <a:lumMod val="75000"/>
                    </a:schemeClr>
                  </a:solidFill>
                </a:rPr>
                <a:t>B</a:t>
              </a:r>
              <a:r>
                <a:rPr lang="en-US" altLang="zh-CN" sz="1600" b="1" dirty="0" smtClean="0">
                  <a:solidFill>
                    <a:schemeClr val="bg1">
                      <a:lumMod val="75000"/>
                    </a:schemeClr>
                  </a:solidFill>
                </a:rPr>
                <a:t>edroom</a:t>
              </a:r>
              <a:endParaRPr lang="en-US" altLang="zh-CN" sz="1600" dirty="0">
                <a:solidFill>
                  <a:schemeClr val="bg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1" name="本地生活服务业各主要业态19年收入规模"/>
            <p:cNvSpPr txBox="1"/>
            <p:nvPr/>
          </p:nvSpPr>
          <p:spPr>
            <a:xfrm>
              <a:off x="2978219" y="3583530"/>
              <a:ext cx="2538465" cy="679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Main activity area</a:t>
              </a:r>
            </a:p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Clutter is easy to trip and fall</a:t>
              </a:r>
            </a:p>
            <a:p>
              <a:pPr algn="l">
                <a:spcAft>
                  <a:spcPts val="300"/>
                </a:spcAft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  </a:t>
              </a:r>
              <a:r>
                <a:rPr kumimoji="1" lang="zh-CN" altLang="en-US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（</a:t>
              </a: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Bedside, cabinet corner</a:t>
              </a:r>
              <a:r>
                <a:rPr kumimoji="1" lang="zh-CN" altLang="en-US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）</a:t>
              </a:r>
              <a:endParaRPr kumimoji="1" lang="en-US" altLang="zh-CN" sz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471836" y="2998912"/>
              <a:ext cx="2336050" cy="163066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26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850378" y="180255"/>
            <a:ext cx="7696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Existing Solutions for the Fall Detection</a:t>
            </a:r>
            <a:endParaRPr lang="en-US" altLang="zh-CN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8" name="下箭头 7"/>
          <p:cNvSpPr/>
          <p:nvPr/>
        </p:nvSpPr>
        <p:spPr>
          <a:xfrm rot="16200000">
            <a:off x="6585929" y="2366567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03807" y="1194644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Existing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14A69A"/>
                </a:solidFill>
                <a:latin typeface="+mj-lt"/>
              </a:rPr>
              <a:t>Solutions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938548" y="1194644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What we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14A69A"/>
                </a:solidFill>
                <a:latin typeface="+mj-lt"/>
              </a:rPr>
              <a:t>Need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7791790" y="5508523"/>
            <a:ext cx="3112919" cy="655602"/>
            <a:chOff x="6891506" y="5508523"/>
            <a:chExt cx="3112919" cy="655602"/>
          </a:xfrm>
        </p:grpSpPr>
        <p:sp>
          <p:nvSpPr>
            <p:cNvPr id="98" name="圆角矩形 97"/>
            <p:cNvSpPr/>
            <p:nvPr/>
          </p:nvSpPr>
          <p:spPr>
            <a:xfrm>
              <a:off x="6891506" y="5508523"/>
              <a:ext cx="3112919" cy="6556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7658262" y="5623445"/>
              <a:ext cx="1554495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600"/>
                </a:lnSpc>
                <a:defRPr sz="2000" spc="-4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defRPr>
              </a:lvl1pPr>
            </a:lstStyle>
            <a:p>
              <a:r>
                <a:rPr lang="en-US" altLang="zh-CN" dirty="0" smtClean="0"/>
                <a:t>Intelligent</a:t>
              </a:r>
              <a:endParaRPr lang="zh-CN" altLang="en-US" dirty="0"/>
            </a:p>
          </p:txBody>
        </p:sp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879" y="5565467"/>
              <a:ext cx="513248" cy="513248"/>
            </a:xfrm>
            <a:prstGeom prst="rect">
              <a:avLst/>
            </a:prstGeom>
          </p:spPr>
        </p:pic>
      </p:grpSp>
      <p:grpSp>
        <p:nvGrpSpPr>
          <p:cNvPr id="101" name="组合 100"/>
          <p:cNvGrpSpPr/>
          <p:nvPr/>
        </p:nvGrpSpPr>
        <p:grpSpPr>
          <a:xfrm>
            <a:off x="7791790" y="2262140"/>
            <a:ext cx="3112919" cy="655602"/>
            <a:chOff x="6891506" y="2262140"/>
            <a:chExt cx="3112919" cy="655602"/>
          </a:xfrm>
        </p:grpSpPr>
        <p:sp>
          <p:nvSpPr>
            <p:cNvPr id="17" name="圆角矩形 16"/>
            <p:cNvSpPr/>
            <p:nvPr/>
          </p:nvSpPr>
          <p:spPr>
            <a:xfrm>
              <a:off x="6891506" y="2262140"/>
              <a:ext cx="3112919" cy="6556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658262" y="2377062"/>
              <a:ext cx="2346163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600"/>
                </a:lnSpc>
                <a:defRPr sz="2000" spc="-4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defRPr>
              </a:lvl1pPr>
            </a:lstStyle>
            <a:p>
              <a:r>
                <a:rPr lang="en-US" altLang="zh-CN" dirty="0"/>
                <a:t>Privacy Protection</a:t>
              </a:r>
              <a:endParaRPr lang="zh-CN" altLang="en-US" dirty="0"/>
            </a:p>
          </p:txBody>
        </p:sp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8114" y="2347552"/>
              <a:ext cx="484779" cy="484779"/>
            </a:xfrm>
            <a:prstGeom prst="rect">
              <a:avLst/>
            </a:prstGeom>
          </p:spPr>
        </p:pic>
      </p:grpSp>
      <p:grpSp>
        <p:nvGrpSpPr>
          <p:cNvPr id="100" name="组合 99"/>
          <p:cNvGrpSpPr/>
          <p:nvPr/>
        </p:nvGrpSpPr>
        <p:grpSpPr>
          <a:xfrm>
            <a:off x="7791790" y="3976232"/>
            <a:ext cx="3112919" cy="655602"/>
            <a:chOff x="6891506" y="3976232"/>
            <a:chExt cx="3112919" cy="655602"/>
          </a:xfrm>
        </p:grpSpPr>
        <p:sp>
          <p:nvSpPr>
            <p:cNvPr id="97" name="圆角矩形 96"/>
            <p:cNvSpPr/>
            <p:nvPr/>
          </p:nvSpPr>
          <p:spPr>
            <a:xfrm>
              <a:off x="6891506" y="3976232"/>
              <a:ext cx="3112919" cy="6556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7658262" y="4095130"/>
              <a:ext cx="2015127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600"/>
                </a:lnSpc>
                <a:defRPr sz="2000" spc="-4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defRPr>
              </a:lvl1pPr>
            </a:lstStyle>
            <a:p>
              <a:r>
                <a:rPr lang="en-US" altLang="zh-CN" dirty="0" smtClean="0"/>
                <a:t>Non-Contact</a:t>
              </a:r>
              <a:endParaRPr lang="en-US" altLang="zh-CN" dirty="0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921" y="4090222"/>
              <a:ext cx="405164" cy="355407"/>
            </a:xfrm>
            <a:prstGeom prst="rect">
              <a:avLst/>
            </a:prstGeom>
          </p:spPr>
        </p:pic>
      </p:grpSp>
      <p:sp>
        <p:nvSpPr>
          <p:cNvPr id="46" name="下箭头 45"/>
          <p:cNvSpPr/>
          <p:nvPr/>
        </p:nvSpPr>
        <p:spPr>
          <a:xfrm rot="16200000">
            <a:off x="6585930" y="3985679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下箭头 46"/>
          <p:cNvSpPr/>
          <p:nvPr/>
        </p:nvSpPr>
        <p:spPr>
          <a:xfrm rot="16200000">
            <a:off x="6585931" y="5582172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09595" y="1872263"/>
            <a:ext cx="5335121" cy="1385401"/>
            <a:chOff x="585388" y="1872263"/>
            <a:chExt cx="5335121" cy="1385401"/>
          </a:xfrm>
        </p:grpSpPr>
        <p:grpSp>
          <p:nvGrpSpPr>
            <p:cNvPr id="16" name="组合 15"/>
            <p:cNvGrpSpPr/>
            <p:nvPr/>
          </p:nvGrpSpPr>
          <p:grpSpPr>
            <a:xfrm>
              <a:off x="585388" y="1966973"/>
              <a:ext cx="5335121" cy="1290691"/>
              <a:chOff x="585388" y="1966973"/>
              <a:chExt cx="5335121" cy="1290691"/>
            </a:xfrm>
          </p:grpSpPr>
          <p:sp>
            <p:nvSpPr>
              <p:cNvPr id="15" name="文本框 59"/>
              <p:cNvSpPr txBox="1"/>
              <p:nvPr/>
            </p:nvSpPr>
            <p:spPr>
              <a:xfrm>
                <a:off x="2096286" y="2289859"/>
                <a:ext cx="3824223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Loss of </a:t>
                </a:r>
                <a:r>
                  <a:rPr lang="en-US" altLang="zh-CN" sz="1600" dirty="0" smtClean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privacy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Being a constant </a:t>
                </a: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undersurveilance </a:t>
                </a: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585388" y="1966973"/>
                <a:ext cx="1252448" cy="1290691"/>
                <a:chOff x="1026029" y="1367919"/>
                <a:chExt cx="2278743" cy="2348323"/>
              </a:xfrm>
            </p:grpSpPr>
            <p:grpSp>
              <p:nvGrpSpPr>
                <p:cNvPr id="63" name="组合 62"/>
                <p:cNvGrpSpPr/>
                <p:nvPr/>
              </p:nvGrpSpPr>
              <p:grpSpPr>
                <a:xfrm>
                  <a:off x="1026029" y="1367919"/>
                  <a:ext cx="2278743" cy="2348323"/>
                  <a:chOff x="1228268" y="2627722"/>
                  <a:chExt cx="2058400" cy="2121252"/>
                </a:xfrm>
              </p:grpSpPr>
              <p:sp>
                <p:nvSpPr>
                  <p:cNvPr id="65" name="任意多边形 64"/>
                  <p:cNvSpPr/>
                  <p:nvPr/>
                </p:nvSpPr>
                <p:spPr>
                  <a:xfrm>
                    <a:off x="1228268" y="2690575"/>
                    <a:ext cx="2058399" cy="2058399"/>
                  </a:xfrm>
                  <a:custGeom>
                    <a:avLst/>
                    <a:gdLst>
                      <a:gd name="connsiteX0" fmla="*/ 701040 w 1483360"/>
                      <a:gd name="connsiteY0" fmla="*/ 0 h 1483360"/>
                      <a:gd name="connsiteX1" fmla="*/ 741680 w 1483360"/>
                      <a:gd name="connsiteY1" fmla="*/ 0 h 1483360"/>
                      <a:gd name="connsiteX2" fmla="*/ 1483360 w 1483360"/>
                      <a:gd name="connsiteY2" fmla="*/ 0 h 1483360"/>
                      <a:gd name="connsiteX3" fmla="*/ 1483360 w 1483360"/>
                      <a:gd name="connsiteY3" fmla="*/ 741680 h 1483360"/>
                      <a:gd name="connsiteX4" fmla="*/ 1483360 w 1483360"/>
                      <a:gd name="connsiteY4" fmla="*/ 782320 h 1483360"/>
                      <a:gd name="connsiteX5" fmla="*/ 1481308 w 1483360"/>
                      <a:gd name="connsiteY5" fmla="*/ 782320 h 1483360"/>
                      <a:gd name="connsiteX6" fmla="*/ 1479531 w 1483360"/>
                      <a:gd name="connsiteY6" fmla="*/ 817513 h 1483360"/>
                      <a:gd name="connsiteX7" fmla="*/ 741680 w 1483360"/>
                      <a:gd name="connsiteY7" fmla="*/ 1483360 h 1483360"/>
                      <a:gd name="connsiteX8" fmla="*/ 0 w 1483360"/>
                      <a:gd name="connsiteY8" fmla="*/ 741680 h 1483360"/>
                      <a:gd name="connsiteX9" fmla="*/ 665847 w 1483360"/>
                      <a:gd name="connsiteY9" fmla="*/ 3829 h 1483360"/>
                      <a:gd name="connsiteX10" fmla="*/ 701040 w 1483360"/>
                      <a:gd name="connsiteY10" fmla="*/ 2052 h 1483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83360" h="1483360">
                        <a:moveTo>
                          <a:pt x="701040" y="0"/>
                        </a:moveTo>
                        <a:lnTo>
                          <a:pt x="741680" y="0"/>
                        </a:lnTo>
                        <a:lnTo>
                          <a:pt x="1483360" y="0"/>
                        </a:lnTo>
                        <a:lnTo>
                          <a:pt x="1483360" y="741680"/>
                        </a:lnTo>
                        <a:lnTo>
                          <a:pt x="1483360" y="782320"/>
                        </a:lnTo>
                        <a:lnTo>
                          <a:pt x="1481308" y="782320"/>
                        </a:lnTo>
                        <a:lnTo>
                          <a:pt x="1479531" y="817513"/>
                        </a:lnTo>
                        <a:cubicBezTo>
                          <a:pt x="1441550" y="1191510"/>
                          <a:pt x="1125698" y="1483360"/>
                          <a:pt x="741680" y="1483360"/>
                        </a:cubicBezTo>
                        <a:cubicBezTo>
                          <a:pt x="332061" y="1483360"/>
                          <a:pt x="0" y="1151299"/>
                          <a:pt x="0" y="741680"/>
                        </a:cubicBezTo>
                        <a:cubicBezTo>
                          <a:pt x="0" y="357662"/>
                          <a:pt x="291850" y="41811"/>
                          <a:pt x="665847" y="3829"/>
                        </a:cubicBezTo>
                        <a:lnTo>
                          <a:pt x="701040" y="2052"/>
                        </a:lnTo>
                        <a:close/>
                      </a:path>
                    </a:pathLst>
                  </a:custGeom>
                  <a:solidFill>
                    <a:srgbClr val="9B9B9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6" name="任意多边形 65"/>
                  <p:cNvSpPr/>
                  <p:nvPr/>
                </p:nvSpPr>
                <p:spPr>
                  <a:xfrm>
                    <a:off x="1228270" y="2627722"/>
                    <a:ext cx="2058398" cy="2058397"/>
                  </a:xfrm>
                  <a:custGeom>
                    <a:avLst/>
                    <a:gdLst>
                      <a:gd name="connsiteX0" fmla="*/ 972805 w 2058399"/>
                      <a:gd name="connsiteY0" fmla="*/ 0 h 2058397"/>
                      <a:gd name="connsiteX1" fmla="*/ 2058399 w 2058399"/>
                      <a:gd name="connsiteY1" fmla="*/ 0 h 2058397"/>
                      <a:gd name="connsiteX2" fmla="*/ 2058399 w 2058399"/>
                      <a:gd name="connsiteY2" fmla="*/ 1029198 h 2058397"/>
                      <a:gd name="connsiteX3" fmla="*/ 2058399 w 2058399"/>
                      <a:gd name="connsiteY3" fmla="*/ 1085592 h 2058397"/>
                      <a:gd name="connsiteX4" fmla="*/ 2055552 w 2058399"/>
                      <a:gd name="connsiteY4" fmla="*/ 1085592 h 2058397"/>
                      <a:gd name="connsiteX5" fmla="*/ 2053086 w 2058399"/>
                      <a:gd name="connsiteY5" fmla="*/ 1134428 h 2058397"/>
                      <a:gd name="connsiteX6" fmla="*/ 1029200 w 2058399"/>
                      <a:gd name="connsiteY6" fmla="*/ 2058397 h 2058397"/>
                      <a:gd name="connsiteX7" fmla="*/ 0 w 2058399"/>
                      <a:gd name="connsiteY7" fmla="*/ 1029198 h 2058397"/>
                      <a:gd name="connsiteX8" fmla="*/ 923969 w 2058399"/>
                      <a:gd name="connsiteY8" fmla="*/ 5311 h 2058397"/>
                      <a:gd name="connsiteX9" fmla="*/ 972805 w 2058399"/>
                      <a:gd name="connsiteY9" fmla="*/ 2846 h 2058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58399" h="2058397">
                        <a:moveTo>
                          <a:pt x="972805" y="0"/>
                        </a:moveTo>
                        <a:lnTo>
                          <a:pt x="2058399" y="0"/>
                        </a:lnTo>
                        <a:lnTo>
                          <a:pt x="2058399" y="1029198"/>
                        </a:lnTo>
                        <a:lnTo>
                          <a:pt x="2058399" y="1085592"/>
                        </a:lnTo>
                        <a:lnTo>
                          <a:pt x="2055552" y="1085592"/>
                        </a:lnTo>
                        <a:lnTo>
                          <a:pt x="2053086" y="1134428"/>
                        </a:lnTo>
                        <a:cubicBezTo>
                          <a:pt x="2000381" y="1653409"/>
                          <a:pt x="1562086" y="2058397"/>
                          <a:pt x="1029200" y="2058397"/>
                        </a:cubicBezTo>
                        <a:cubicBezTo>
                          <a:pt x="460788" y="2058397"/>
                          <a:pt x="0" y="1597609"/>
                          <a:pt x="0" y="1029198"/>
                        </a:cubicBezTo>
                        <a:cubicBezTo>
                          <a:pt x="0" y="496311"/>
                          <a:pt x="404989" y="58018"/>
                          <a:pt x="923969" y="5311"/>
                        </a:cubicBezTo>
                        <a:lnTo>
                          <a:pt x="972805" y="2846"/>
                        </a:lnTo>
                        <a:close/>
                      </a:path>
                    </a:pathLst>
                  </a:custGeom>
                  <a:blipFill>
                    <a:blip r:embed="rId7"/>
                    <a:srcRect/>
                    <a:stretch>
                      <a:fillRect l="-626" r="-621"/>
                    </a:stretch>
                  </a:blip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64" name="图片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89" t="20946" r="53843" b="26272"/>
                <a:stretch/>
              </p:blipFill>
              <p:spPr>
                <a:xfrm>
                  <a:off x="2518726" y="1381851"/>
                  <a:ext cx="786046" cy="538271"/>
                </a:xfrm>
                <a:prstGeom prst="rect">
                  <a:avLst/>
                </a:prstGeom>
              </p:spPr>
            </p:pic>
          </p:grpSp>
        </p:grpSp>
        <p:sp>
          <p:nvSpPr>
            <p:cNvPr id="48" name="文本框 47"/>
            <p:cNvSpPr txBox="1"/>
            <p:nvPr/>
          </p:nvSpPr>
          <p:spPr>
            <a:xfrm>
              <a:off x="2371087" y="1872263"/>
              <a:ext cx="2937510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14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Fall Detection Camera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06668" y="3490475"/>
            <a:ext cx="5477851" cy="1432434"/>
            <a:chOff x="582461" y="3490475"/>
            <a:chExt cx="5477851" cy="1432434"/>
          </a:xfrm>
        </p:grpSpPr>
        <p:grpSp>
          <p:nvGrpSpPr>
            <p:cNvPr id="14" name="组合 13"/>
            <p:cNvGrpSpPr/>
            <p:nvPr/>
          </p:nvGrpSpPr>
          <p:grpSpPr>
            <a:xfrm>
              <a:off x="582461" y="3629204"/>
              <a:ext cx="5477851" cy="1293705"/>
              <a:chOff x="582461" y="3472331"/>
              <a:chExt cx="5477851" cy="1293705"/>
            </a:xfrm>
          </p:grpSpPr>
          <p:sp>
            <p:nvSpPr>
              <p:cNvPr id="45" name="文本框 58"/>
              <p:cNvSpPr txBox="1"/>
              <p:nvPr/>
            </p:nvSpPr>
            <p:spPr>
              <a:xfrm>
                <a:off x="2096286" y="3693189"/>
                <a:ext cx="3964026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spcAft>
                    <a:spcPts val="600"/>
                  </a:spcAft>
                  <a:buClr>
                    <a:schemeClr val="bg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Lower comfort </a:t>
                </a:r>
                <a:r>
                  <a:rPr lang="en-US" altLang="zh-CN" sz="1600" dirty="0" smtClean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degree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Need to charge frequently and wear </a:t>
                </a: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it </a:t>
                </a: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all the time</a:t>
                </a:r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>
                <a:off x="582461" y="3472331"/>
                <a:ext cx="1255373" cy="1293705"/>
                <a:chOff x="4806119" y="2627721"/>
                <a:chExt cx="2058400" cy="2121253"/>
              </a:xfrm>
            </p:grpSpPr>
            <p:sp>
              <p:nvSpPr>
                <p:cNvPr id="68" name="任意多边形 67"/>
                <p:cNvSpPr/>
                <p:nvPr/>
              </p:nvSpPr>
              <p:spPr>
                <a:xfrm>
                  <a:off x="4806119" y="2690575"/>
                  <a:ext cx="2058399" cy="2058399"/>
                </a:xfrm>
                <a:custGeom>
                  <a:avLst/>
                  <a:gdLst>
                    <a:gd name="connsiteX0" fmla="*/ 701040 w 1483360"/>
                    <a:gd name="connsiteY0" fmla="*/ 0 h 1483360"/>
                    <a:gd name="connsiteX1" fmla="*/ 741680 w 1483360"/>
                    <a:gd name="connsiteY1" fmla="*/ 0 h 1483360"/>
                    <a:gd name="connsiteX2" fmla="*/ 1483360 w 1483360"/>
                    <a:gd name="connsiteY2" fmla="*/ 0 h 1483360"/>
                    <a:gd name="connsiteX3" fmla="*/ 1483360 w 1483360"/>
                    <a:gd name="connsiteY3" fmla="*/ 741680 h 1483360"/>
                    <a:gd name="connsiteX4" fmla="*/ 1483360 w 1483360"/>
                    <a:gd name="connsiteY4" fmla="*/ 782320 h 1483360"/>
                    <a:gd name="connsiteX5" fmla="*/ 1481308 w 1483360"/>
                    <a:gd name="connsiteY5" fmla="*/ 782320 h 1483360"/>
                    <a:gd name="connsiteX6" fmla="*/ 1479531 w 1483360"/>
                    <a:gd name="connsiteY6" fmla="*/ 817513 h 1483360"/>
                    <a:gd name="connsiteX7" fmla="*/ 741680 w 1483360"/>
                    <a:gd name="connsiteY7" fmla="*/ 1483360 h 1483360"/>
                    <a:gd name="connsiteX8" fmla="*/ 0 w 1483360"/>
                    <a:gd name="connsiteY8" fmla="*/ 741680 h 1483360"/>
                    <a:gd name="connsiteX9" fmla="*/ 665847 w 1483360"/>
                    <a:gd name="connsiteY9" fmla="*/ 3829 h 1483360"/>
                    <a:gd name="connsiteX10" fmla="*/ 701040 w 1483360"/>
                    <a:gd name="connsiteY10" fmla="*/ 2052 h 148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3360" h="1483360">
                      <a:moveTo>
                        <a:pt x="701040" y="0"/>
                      </a:moveTo>
                      <a:lnTo>
                        <a:pt x="741680" y="0"/>
                      </a:lnTo>
                      <a:lnTo>
                        <a:pt x="1483360" y="0"/>
                      </a:lnTo>
                      <a:lnTo>
                        <a:pt x="1483360" y="741680"/>
                      </a:lnTo>
                      <a:lnTo>
                        <a:pt x="1483360" y="782320"/>
                      </a:lnTo>
                      <a:lnTo>
                        <a:pt x="1481308" y="782320"/>
                      </a:lnTo>
                      <a:lnTo>
                        <a:pt x="1479531" y="817513"/>
                      </a:lnTo>
                      <a:cubicBezTo>
                        <a:pt x="1441550" y="1191510"/>
                        <a:pt x="1125698" y="1483360"/>
                        <a:pt x="741680" y="1483360"/>
                      </a:cubicBezTo>
                      <a:cubicBezTo>
                        <a:pt x="332061" y="1483360"/>
                        <a:pt x="0" y="1151299"/>
                        <a:pt x="0" y="741680"/>
                      </a:cubicBezTo>
                      <a:cubicBezTo>
                        <a:pt x="0" y="357662"/>
                        <a:pt x="291850" y="41811"/>
                        <a:pt x="665847" y="3829"/>
                      </a:cubicBezTo>
                      <a:lnTo>
                        <a:pt x="701040" y="2052"/>
                      </a:lnTo>
                      <a:close/>
                    </a:path>
                  </a:pathLst>
                </a:custGeom>
                <a:solidFill>
                  <a:srgbClr val="9B9B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任意多边形 68"/>
                <p:cNvSpPr>
                  <a:spLocks noChangeAspect="1"/>
                </p:cNvSpPr>
                <p:nvPr/>
              </p:nvSpPr>
              <p:spPr>
                <a:xfrm>
                  <a:off x="4806120" y="2627721"/>
                  <a:ext cx="2058399" cy="2058399"/>
                </a:xfrm>
                <a:custGeom>
                  <a:avLst/>
                  <a:gdLst>
                    <a:gd name="connsiteX0" fmla="*/ 972805 w 2058399"/>
                    <a:gd name="connsiteY0" fmla="*/ 0 h 2058399"/>
                    <a:gd name="connsiteX1" fmla="*/ 1029200 w 2058399"/>
                    <a:gd name="connsiteY1" fmla="*/ 0 h 2058399"/>
                    <a:gd name="connsiteX2" fmla="*/ 2058399 w 2058399"/>
                    <a:gd name="connsiteY2" fmla="*/ 0 h 2058399"/>
                    <a:gd name="connsiteX3" fmla="*/ 2058399 w 2058399"/>
                    <a:gd name="connsiteY3" fmla="*/ 1029200 h 2058399"/>
                    <a:gd name="connsiteX4" fmla="*/ 2058399 w 2058399"/>
                    <a:gd name="connsiteY4" fmla="*/ 1085594 h 2058399"/>
                    <a:gd name="connsiteX5" fmla="*/ 2055552 w 2058399"/>
                    <a:gd name="connsiteY5" fmla="*/ 1085594 h 2058399"/>
                    <a:gd name="connsiteX6" fmla="*/ 2053086 w 2058399"/>
                    <a:gd name="connsiteY6" fmla="*/ 1134430 h 2058399"/>
                    <a:gd name="connsiteX7" fmla="*/ 1029200 w 2058399"/>
                    <a:gd name="connsiteY7" fmla="*/ 2058399 h 2058399"/>
                    <a:gd name="connsiteX8" fmla="*/ 0 w 2058399"/>
                    <a:gd name="connsiteY8" fmla="*/ 1029200 h 2058399"/>
                    <a:gd name="connsiteX9" fmla="*/ 923969 w 2058399"/>
                    <a:gd name="connsiteY9" fmla="*/ 5313 h 2058399"/>
                    <a:gd name="connsiteX10" fmla="*/ 972805 w 2058399"/>
                    <a:gd name="connsiteY10" fmla="*/ 2848 h 2058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58399" h="2058399">
                      <a:moveTo>
                        <a:pt x="972805" y="0"/>
                      </a:moveTo>
                      <a:lnTo>
                        <a:pt x="1029200" y="0"/>
                      </a:lnTo>
                      <a:lnTo>
                        <a:pt x="2058399" y="0"/>
                      </a:lnTo>
                      <a:lnTo>
                        <a:pt x="2058399" y="1029200"/>
                      </a:lnTo>
                      <a:lnTo>
                        <a:pt x="2058399" y="1085594"/>
                      </a:lnTo>
                      <a:lnTo>
                        <a:pt x="2055552" y="1085594"/>
                      </a:lnTo>
                      <a:lnTo>
                        <a:pt x="2053086" y="1134430"/>
                      </a:lnTo>
                      <a:cubicBezTo>
                        <a:pt x="2000381" y="1653411"/>
                        <a:pt x="1562086" y="2058399"/>
                        <a:pt x="1029200" y="2058399"/>
                      </a:cubicBezTo>
                      <a:cubicBezTo>
                        <a:pt x="460788" y="2058399"/>
                        <a:pt x="0" y="1597611"/>
                        <a:pt x="0" y="1029200"/>
                      </a:cubicBezTo>
                      <a:cubicBezTo>
                        <a:pt x="0" y="496313"/>
                        <a:pt x="404989" y="58020"/>
                        <a:pt x="923969" y="5313"/>
                      </a:cubicBezTo>
                      <a:lnTo>
                        <a:pt x="972805" y="2848"/>
                      </a:lnTo>
                      <a:close/>
                    </a:path>
                  </a:pathLst>
                </a:custGeom>
                <a:blipFill dpi="0" rotWithShape="1">
                  <a:blip r:embed="rId9"/>
                  <a:srcRect/>
                  <a:stretch>
                    <a:fillRect/>
                  </a:stretch>
                </a:blipFill>
                <a:ln w="19050" cap="flat" cmpd="sng" algn="ctr">
                  <a:noFill/>
                  <a:prstDash val="solid"/>
                  <a:miter lim="800000"/>
                </a:ln>
                <a:effectLst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53" name="文本框 52"/>
            <p:cNvSpPr txBox="1"/>
            <p:nvPr/>
          </p:nvSpPr>
          <p:spPr>
            <a:xfrm>
              <a:off x="2371087" y="3490475"/>
              <a:ext cx="2937510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14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Elder Watch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09595" y="5233605"/>
            <a:ext cx="5335121" cy="1346422"/>
            <a:chOff x="585388" y="5233605"/>
            <a:chExt cx="5335121" cy="1346422"/>
          </a:xfrm>
        </p:grpSpPr>
        <p:grpSp>
          <p:nvGrpSpPr>
            <p:cNvPr id="13" name="组合 12"/>
            <p:cNvGrpSpPr/>
            <p:nvPr/>
          </p:nvGrpSpPr>
          <p:grpSpPr>
            <a:xfrm>
              <a:off x="585388" y="5294448"/>
              <a:ext cx="5335121" cy="1285579"/>
              <a:chOff x="585388" y="5294448"/>
              <a:chExt cx="5335121" cy="1285579"/>
            </a:xfrm>
          </p:grpSpPr>
          <p:sp>
            <p:nvSpPr>
              <p:cNvPr id="51" name="文本框 58"/>
              <p:cNvSpPr txBox="1"/>
              <p:nvPr/>
            </p:nvSpPr>
            <p:spPr>
              <a:xfrm>
                <a:off x="2096286" y="5603301"/>
                <a:ext cx="3824223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Lack of </a:t>
                </a:r>
                <a:r>
                  <a:rPr lang="en-US" altLang="zh-CN" sz="1600" dirty="0" smtClean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intelligence</a:t>
                </a:r>
                <a:endParaRPr lang="en-US" altLang="zh-CN" sz="1600" dirty="0" smtClean="0">
                  <a:solidFill>
                    <a:schemeClr val="bg1"/>
                  </a:solidFill>
                  <a:ea typeface="微软雅黑 Light" panose="020B0502040204020203" pitchFamily="34" charset="-122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Unable to push the button </a:t>
                </a: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in </a:t>
                </a:r>
                <a:r>
                  <a:rPr lang="en-US" altLang="zh-CN" sz="1600" dirty="0" smtClean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time</a:t>
                </a:r>
                <a:endPara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 Light" panose="020B0502040204020203" pitchFamily="34" charset="-122"/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585388" y="5294448"/>
                <a:ext cx="1247488" cy="1285579"/>
                <a:chOff x="8049939" y="2627721"/>
                <a:chExt cx="2058400" cy="2121253"/>
              </a:xfrm>
            </p:grpSpPr>
            <p:sp>
              <p:nvSpPr>
                <p:cNvPr id="71" name="任意多边形 70"/>
                <p:cNvSpPr/>
                <p:nvPr/>
              </p:nvSpPr>
              <p:spPr>
                <a:xfrm>
                  <a:off x="8049939" y="2690575"/>
                  <a:ext cx="2058399" cy="2058399"/>
                </a:xfrm>
                <a:custGeom>
                  <a:avLst/>
                  <a:gdLst>
                    <a:gd name="connsiteX0" fmla="*/ 701040 w 1483360"/>
                    <a:gd name="connsiteY0" fmla="*/ 0 h 1483360"/>
                    <a:gd name="connsiteX1" fmla="*/ 741680 w 1483360"/>
                    <a:gd name="connsiteY1" fmla="*/ 0 h 1483360"/>
                    <a:gd name="connsiteX2" fmla="*/ 1483360 w 1483360"/>
                    <a:gd name="connsiteY2" fmla="*/ 0 h 1483360"/>
                    <a:gd name="connsiteX3" fmla="*/ 1483360 w 1483360"/>
                    <a:gd name="connsiteY3" fmla="*/ 741680 h 1483360"/>
                    <a:gd name="connsiteX4" fmla="*/ 1483360 w 1483360"/>
                    <a:gd name="connsiteY4" fmla="*/ 782320 h 1483360"/>
                    <a:gd name="connsiteX5" fmla="*/ 1481308 w 1483360"/>
                    <a:gd name="connsiteY5" fmla="*/ 782320 h 1483360"/>
                    <a:gd name="connsiteX6" fmla="*/ 1479531 w 1483360"/>
                    <a:gd name="connsiteY6" fmla="*/ 817513 h 1483360"/>
                    <a:gd name="connsiteX7" fmla="*/ 741680 w 1483360"/>
                    <a:gd name="connsiteY7" fmla="*/ 1483360 h 1483360"/>
                    <a:gd name="connsiteX8" fmla="*/ 0 w 1483360"/>
                    <a:gd name="connsiteY8" fmla="*/ 741680 h 1483360"/>
                    <a:gd name="connsiteX9" fmla="*/ 665847 w 1483360"/>
                    <a:gd name="connsiteY9" fmla="*/ 3829 h 1483360"/>
                    <a:gd name="connsiteX10" fmla="*/ 701040 w 1483360"/>
                    <a:gd name="connsiteY10" fmla="*/ 2052 h 148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3360" h="1483360">
                      <a:moveTo>
                        <a:pt x="701040" y="0"/>
                      </a:moveTo>
                      <a:lnTo>
                        <a:pt x="741680" y="0"/>
                      </a:lnTo>
                      <a:lnTo>
                        <a:pt x="1483360" y="0"/>
                      </a:lnTo>
                      <a:lnTo>
                        <a:pt x="1483360" y="741680"/>
                      </a:lnTo>
                      <a:lnTo>
                        <a:pt x="1483360" y="782320"/>
                      </a:lnTo>
                      <a:lnTo>
                        <a:pt x="1481308" y="782320"/>
                      </a:lnTo>
                      <a:lnTo>
                        <a:pt x="1479531" y="817513"/>
                      </a:lnTo>
                      <a:cubicBezTo>
                        <a:pt x="1441550" y="1191510"/>
                        <a:pt x="1125698" y="1483360"/>
                        <a:pt x="741680" y="1483360"/>
                      </a:cubicBezTo>
                      <a:cubicBezTo>
                        <a:pt x="332061" y="1483360"/>
                        <a:pt x="0" y="1151299"/>
                        <a:pt x="0" y="741680"/>
                      </a:cubicBezTo>
                      <a:cubicBezTo>
                        <a:pt x="0" y="357662"/>
                        <a:pt x="291850" y="41811"/>
                        <a:pt x="665847" y="3829"/>
                      </a:cubicBezTo>
                      <a:lnTo>
                        <a:pt x="701040" y="2052"/>
                      </a:lnTo>
                      <a:close/>
                    </a:path>
                  </a:pathLst>
                </a:custGeom>
                <a:solidFill>
                  <a:srgbClr val="9B9B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72" name="图片 7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26" r="27248" b="108"/>
                <a:stretch>
                  <a:fillRect/>
                </a:stretch>
              </p:blipFill>
              <p:spPr>
                <a:xfrm>
                  <a:off x="8049940" y="2627721"/>
                  <a:ext cx="2058399" cy="2058398"/>
                </a:xfrm>
                <a:custGeom>
                  <a:avLst/>
                  <a:gdLst>
                    <a:gd name="connsiteX0" fmla="*/ 972805 w 2058399"/>
                    <a:gd name="connsiteY0" fmla="*/ 0 h 2058398"/>
                    <a:gd name="connsiteX1" fmla="*/ 2058399 w 2058399"/>
                    <a:gd name="connsiteY1" fmla="*/ 0 h 2058398"/>
                    <a:gd name="connsiteX2" fmla="*/ 2058399 w 2058399"/>
                    <a:gd name="connsiteY2" fmla="*/ 1029199 h 2058398"/>
                    <a:gd name="connsiteX3" fmla="*/ 2058399 w 2058399"/>
                    <a:gd name="connsiteY3" fmla="*/ 1085593 h 2058398"/>
                    <a:gd name="connsiteX4" fmla="*/ 2055552 w 2058399"/>
                    <a:gd name="connsiteY4" fmla="*/ 1085593 h 2058398"/>
                    <a:gd name="connsiteX5" fmla="*/ 2053086 w 2058399"/>
                    <a:gd name="connsiteY5" fmla="*/ 1134429 h 2058398"/>
                    <a:gd name="connsiteX6" fmla="*/ 1029200 w 2058399"/>
                    <a:gd name="connsiteY6" fmla="*/ 2058398 h 2058398"/>
                    <a:gd name="connsiteX7" fmla="*/ 0 w 2058399"/>
                    <a:gd name="connsiteY7" fmla="*/ 1029199 h 2058398"/>
                    <a:gd name="connsiteX8" fmla="*/ 923969 w 2058399"/>
                    <a:gd name="connsiteY8" fmla="*/ 5312 h 2058398"/>
                    <a:gd name="connsiteX9" fmla="*/ 972805 w 2058399"/>
                    <a:gd name="connsiteY9" fmla="*/ 2847 h 2058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58399" h="2058398">
                      <a:moveTo>
                        <a:pt x="972805" y="0"/>
                      </a:moveTo>
                      <a:lnTo>
                        <a:pt x="2058399" y="0"/>
                      </a:lnTo>
                      <a:lnTo>
                        <a:pt x="2058399" y="1029199"/>
                      </a:lnTo>
                      <a:lnTo>
                        <a:pt x="2058399" y="1085593"/>
                      </a:lnTo>
                      <a:lnTo>
                        <a:pt x="2055552" y="1085593"/>
                      </a:lnTo>
                      <a:lnTo>
                        <a:pt x="2053086" y="1134429"/>
                      </a:lnTo>
                      <a:cubicBezTo>
                        <a:pt x="2000381" y="1653410"/>
                        <a:pt x="1562086" y="2058398"/>
                        <a:pt x="1029200" y="2058398"/>
                      </a:cubicBezTo>
                      <a:cubicBezTo>
                        <a:pt x="460788" y="2058398"/>
                        <a:pt x="0" y="1597610"/>
                        <a:pt x="0" y="1029199"/>
                      </a:cubicBezTo>
                      <a:cubicBezTo>
                        <a:pt x="0" y="496312"/>
                        <a:pt x="404988" y="58019"/>
                        <a:pt x="923969" y="5312"/>
                      </a:cubicBezTo>
                      <a:lnTo>
                        <a:pt x="972805" y="2847"/>
                      </a:lnTo>
                      <a:close/>
                    </a:path>
                  </a:pathLst>
                </a:custGeom>
                <a:ln w="19050">
                  <a:noFill/>
                </a:ln>
              </p:spPr>
            </p:pic>
          </p:grpSp>
        </p:grpSp>
        <p:sp>
          <p:nvSpPr>
            <p:cNvPr id="54" name="文本框 53"/>
            <p:cNvSpPr txBox="1"/>
            <p:nvPr/>
          </p:nvSpPr>
          <p:spPr>
            <a:xfrm>
              <a:off x="2371087" y="5233605"/>
              <a:ext cx="2937510" cy="3951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14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Emergency Button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1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79" grpId="0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306672" y="3230753"/>
            <a:ext cx="3208722" cy="432000"/>
            <a:chOff x="562814" y="1209763"/>
            <a:chExt cx="3208722" cy="432000"/>
          </a:xfrm>
        </p:grpSpPr>
        <p:sp>
          <p:nvSpPr>
            <p:cNvPr id="68" name="矩形 67"/>
            <p:cNvSpPr/>
            <p:nvPr/>
          </p:nvSpPr>
          <p:spPr>
            <a:xfrm>
              <a:off x="994814" y="1271875"/>
              <a:ext cx="27767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400" b="1" dirty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Immediate response after a fall</a:t>
              </a:r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14" y="1209763"/>
              <a:ext cx="432000" cy="432000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1" y="1273068"/>
            <a:ext cx="12191999" cy="1812893"/>
            <a:chOff x="1" y="951390"/>
            <a:chExt cx="12191999" cy="1812893"/>
          </a:xfrm>
        </p:grpSpPr>
        <p:sp>
          <p:nvSpPr>
            <p:cNvPr id="71" name="矩形 70"/>
            <p:cNvSpPr/>
            <p:nvPr/>
          </p:nvSpPr>
          <p:spPr>
            <a:xfrm>
              <a:off x="1" y="951390"/>
              <a:ext cx="12191999" cy="1812893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793228" y="1540657"/>
              <a:ext cx="1551012" cy="1053491"/>
              <a:chOff x="793228" y="1502557"/>
              <a:chExt cx="1551012" cy="1053491"/>
            </a:xfrm>
          </p:grpSpPr>
          <p:sp>
            <p:nvSpPr>
              <p:cNvPr id="112" name="矩形 111"/>
              <p:cNvSpPr/>
              <p:nvPr/>
            </p:nvSpPr>
            <p:spPr>
              <a:xfrm>
                <a:off x="793228" y="2317431"/>
                <a:ext cx="1551012" cy="23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No Privacy Disclosure </a:t>
                </a:r>
                <a:endParaRPr lang="en-US" altLang="zh-CN" sz="1200" dirty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  <p:grpSp>
            <p:nvGrpSpPr>
              <p:cNvPr id="113" name="组合 112"/>
              <p:cNvGrpSpPr/>
              <p:nvPr/>
            </p:nvGrpSpPr>
            <p:grpSpPr>
              <a:xfrm>
                <a:off x="1176821" y="1502557"/>
                <a:ext cx="783827" cy="783827"/>
                <a:chOff x="8417147" y="2126932"/>
                <a:chExt cx="909906" cy="909906"/>
              </a:xfrm>
            </p:grpSpPr>
            <p:pic>
              <p:nvPicPr>
                <p:cNvPr id="114" name="图片 11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7147" y="2126932"/>
                  <a:ext cx="909906" cy="909906"/>
                </a:xfrm>
                <a:prstGeom prst="rect">
                  <a:avLst/>
                </a:prstGeom>
              </p:spPr>
            </p:pic>
            <p:pic>
              <p:nvPicPr>
                <p:cNvPr id="115" name="图片 114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91207" y="2300985"/>
                  <a:ext cx="561800" cy="561799"/>
                </a:xfrm>
                <a:prstGeom prst="rect">
                  <a:avLst/>
                </a:prstGeom>
              </p:spPr>
            </p:pic>
            <p:cxnSp>
              <p:nvCxnSpPr>
                <p:cNvPr id="116" name="直接连接符 115"/>
                <p:cNvCxnSpPr/>
                <p:nvPr/>
              </p:nvCxnSpPr>
              <p:spPr>
                <a:xfrm>
                  <a:off x="8530924" y="2224708"/>
                  <a:ext cx="682357" cy="714355"/>
                </a:xfrm>
                <a:prstGeom prst="line">
                  <a:avLst/>
                </a:prstGeom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" name="组合 72"/>
            <p:cNvGrpSpPr/>
            <p:nvPr/>
          </p:nvGrpSpPr>
          <p:grpSpPr>
            <a:xfrm>
              <a:off x="2922649" y="1540657"/>
              <a:ext cx="951707" cy="1053491"/>
              <a:chOff x="2922649" y="1502557"/>
              <a:chExt cx="951707" cy="1053491"/>
            </a:xfrm>
          </p:grpSpPr>
          <p:sp>
            <p:nvSpPr>
              <p:cNvPr id="108" name="矩形 107"/>
              <p:cNvSpPr/>
              <p:nvPr/>
            </p:nvSpPr>
            <p:spPr>
              <a:xfrm>
                <a:off x="2922649" y="2317431"/>
                <a:ext cx="951707" cy="23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Non-Contact</a:t>
                </a:r>
              </a:p>
            </p:txBody>
          </p:sp>
          <p:grpSp>
            <p:nvGrpSpPr>
              <p:cNvPr id="109" name="组合 108"/>
              <p:cNvGrpSpPr/>
              <p:nvPr/>
            </p:nvGrpSpPr>
            <p:grpSpPr>
              <a:xfrm>
                <a:off x="3006590" y="1502557"/>
                <a:ext cx="783827" cy="783827"/>
                <a:chOff x="10611048" y="2057940"/>
                <a:chExt cx="909906" cy="909906"/>
              </a:xfrm>
            </p:grpSpPr>
            <p:pic>
              <p:nvPicPr>
                <p:cNvPr id="110" name="图片 10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11048" y="2057940"/>
                  <a:ext cx="909906" cy="909906"/>
                </a:xfrm>
                <a:prstGeom prst="rect">
                  <a:avLst/>
                </a:prstGeom>
              </p:spPr>
            </p:pic>
            <p:cxnSp>
              <p:nvCxnSpPr>
                <p:cNvPr id="111" name="直接连接符 110"/>
                <p:cNvCxnSpPr/>
                <p:nvPr/>
              </p:nvCxnSpPr>
              <p:spPr>
                <a:xfrm>
                  <a:off x="10724824" y="2155716"/>
                  <a:ext cx="682357" cy="714355"/>
                </a:xfrm>
                <a:prstGeom prst="line">
                  <a:avLst/>
                </a:prstGeom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" name="组合 73"/>
            <p:cNvGrpSpPr/>
            <p:nvPr/>
          </p:nvGrpSpPr>
          <p:grpSpPr>
            <a:xfrm>
              <a:off x="4797581" y="1540657"/>
              <a:ext cx="856426" cy="1053491"/>
              <a:chOff x="4797581" y="1502557"/>
              <a:chExt cx="856426" cy="1053491"/>
            </a:xfrm>
          </p:grpSpPr>
          <p:grpSp>
            <p:nvGrpSpPr>
              <p:cNvPr id="103" name="组合 102"/>
              <p:cNvGrpSpPr/>
              <p:nvPr/>
            </p:nvGrpSpPr>
            <p:grpSpPr>
              <a:xfrm>
                <a:off x="4833881" y="1502557"/>
                <a:ext cx="783827" cy="783827"/>
                <a:chOff x="8411335" y="3614208"/>
                <a:chExt cx="909906" cy="909906"/>
              </a:xfrm>
            </p:grpSpPr>
            <p:pic>
              <p:nvPicPr>
                <p:cNvPr id="105" name="图片 10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1335" y="3614208"/>
                  <a:ext cx="909906" cy="909906"/>
                </a:xfrm>
                <a:prstGeom prst="rect">
                  <a:avLst/>
                </a:prstGeom>
              </p:spPr>
            </p:pic>
            <p:pic>
              <p:nvPicPr>
                <p:cNvPr id="106" name="图片 10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7827" y="3760704"/>
                  <a:ext cx="616915" cy="616915"/>
                </a:xfrm>
                <a:prstGeom prst="rect">
                  <a:avLst/>
                </a:prstGeom>
              </p:spPr>
            </p:pic>
            <p:cxnSp>
              <p:nvCxnSpPr>
                <p:cNvPr id="107" name="直接连接符 106"/>
                <p:cNvCxnSpPr/>
                <p:nvPr/>
              </p:nvCxnSpPr>
              <p:spPr>
                <a:xfrm>
                  <a:off x="8525106" y="3711984"/>
                  <a:ext cx="682357" cy="714355"/>
                </a:xfrm>
                <a:prstGeom prst="line">
                  <a:avLst/>
                </a:prstGeom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矩形 103"/>
              <p:cNvSpPr/>
              <p:nvPr/>
            </p:nvSpPr>
            <p:spPr>
              <a:xfrm>
                <a:off x="4797581" y="2317431"/>
                <a:ext cx="856426" cy="23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No </a:t>
                </a:r>
                <a:r>
                  <a:rPr lang="en-US" altLang="zh-CN" sz="1200" dirty="0" smtClean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Buttons</a:t>
                </a:r>
                <a:endParaRPr lang="en-US" altLang="zh-CN" sz="1200" dirty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8133886" y="1540657"/>
              <a:ext cx="1500732" cy="1072682"/>
              <a:chOff x="8133886" y="1502557"/>
              <a:chExt cx="1500732" cy="1072682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8491157" y="1502557"/>
                <a:ext cx="783827" cy="783827"/>
                <a:chOff x="7146926" y="3920784"/>
                <a:chExt cx="783827" cy="783827"/>
              </a:xfrm>
            </p:grpSpPr>
            <p:pic>
              <p:nvPicPr>
                <p:cNvPr id="95" name="图片 9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46926" y="3920784"/>
                  <a:ext cx="783827" cy="783827"/>
                </a:xfrm>
                <a:prstGeom prst="rect">
                  <a:avLst/>
                </a:prstGeom>
              </p:spPr>
            </p:pic>
            <p:grpSp>
              <p:nvGrpSpPr>
                <p:cNvPr id="96" name="组合 95"/>
                <p:cNvGrpSpPr/>
                <p:nvPr/>
              </p:nvGrpSpPr>
              <p:grpSpPr>
                <a:xfrm rot="5400000">
                  <a:off x="7183273" y="3970258"/>
                  <a:ext cx="711132" cy="684879"/>
                  <a:chOff x="7209994" y="3969154"/>
                  <a:chExt cx="677657" cy="652640"/>
                </a:xfrm>
              </p:grpSpPr>
              <p:pic>
                <p:nvPicPr>
                  <p:cNvPr id="99" name="图片 98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09994" y="4191468"/>
                    <a:ext cx="430326" cy="430326"/>
                  </a:xfrm>
                  <a:prstGeom prst="rect">
                    <a:avLst/>
                  </a:prstGeom>
                </p:spPr>
              </p:pic>
              <p:pic>
                <p:nvPicPr>
                  <p:cNvPr id="100" name="图片 99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7242162" y="4004247"/>
                    <a:ext cx="430326" cy="430326"/>
                  </a:xfrm>
                  <a:prstGeom prst="rect">
                    <a:avLst/>
                  </a:prstGeom>
                </p:spPr>
              </p:pic>
              <p:pic>
                <p:nvPicPr>
                  <p:cNvPr id="101" name="图片 100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7457325" y="3969154"/>
                    <a:ext cx="430326" cy="430326"/>
                  </a:xfrm>
                  <a:prstGeom prst="rect">
                    <a:avLst/>
                  </a:prstGeom>
                </p:spPr>
              </p:pic>
              <p:pic>
                <p:nvPicPr>
                  <p:cNvPr id="102" name="图片 101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7392717" y="4171644"/>
                    <a:ext cx="430326" cy="4303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7" name="矩形 96"/>
                <p:cNvSpPr/>
                <p:nvPr/>
              </p:nvSpPr>
              <p:spPr>
                <a:xfrm>
                  <a:off x="7361173" y="4201945"/>
                  <a:ext cx="355333" cy="217695"/>
                </a:xfrm>
                <a:prstGeom prst="rect">
                  <a:avLst/>
                </a:prstGeom>
                <a:solidFill>
                  <a:srgbClr val="80CF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7259972" y="4197281"/>
                  <a:ext cx="557734" cy="2231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850" b="1" dirty="0" smtClean="0">
                      <a:solidFill>
                        <a:srgbClr val="EF633F"/>
                      </a:solidFill>
                      <a:latin typeface="Helvetica Now Text Medium" panose="020B0604030202020204" pitchFamily="34" charset="0"/>
                      <a:sym typeface="Helvetica Now Text Medium" panose="020B0604030202020204" pitchFamily="34" charset="0"/>
                    </a:rPr>
                    <a:t>MASK</a:t>
                  </a:r>
                  <a:endParaRPr lang="en-US" altLang="zh-CN" sz="850" b="1" dirty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endParaRPr>
                </a:p>
              </p:txBody>
            </p:sp>
          </p:grpSp>
          <p:sp>
            <p:nvSpPr>
              <p:cNvPr id="94" name="矩形 93"/>
              <p:cNvSpPr/>
              <p:nvPr/>
            </p:nvSpPr>
            <p:spPr>
              <a:xfrm>
                <a:off x="8133886" y="2298240"/>
                <a:ext cx="150073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Privacy protection</a:t>
                </a: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6248410" y="1540657"/>
              <a:ext cx="1612942" cy="1072682"/>
              <a:chOff x="6248410" y="1502557"/>
              <a:chExt cx="1612942" cy="1072682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6248410" y="2298240"/>
                <a:ext cx="16129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Alarm linkage video</a:t>
                </a:r>
                <a:endParaRPr lang="en-US" altLang="zh-CN" sz="1200" dirty="0" smtClean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6662968" y="1502557"/>
                <a:ext cx="783827" cy="783827"/>
                <a:chOff x="7705732" y="1804986"/>
                <a:chExt cx="783827" cy="783827"/>
              </a:xfrm>
            </p:grpSpPr>
            <p:pic>
              <p:nvPicPr>
                <p:cNvPr id="91" name="图片 9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5732" y="1804986"/>
                  <a:ext cx="783827" cy="783827"/>
                </a:xfrm>
                <a:prstGeom prst="rect">
                  <a:avLst/>
                </a:prstGeom>
              </p:spPr>
            </p:pic>
            <p:pic>
              <p:nvPicPr>
                <p:cNvPr id="92" name="图片 9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05928" y="1904584"/>
                  <a:ext cx="583435" cy="58463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7" name="组合 76"/>
            <p:cNvGrpSpPr/>
            <p:nvPr/>
          </p:nvGrpSpPr>
          <p:grpSpPr>
            <a:xfrm>
              <a:off x="10172683" y="1540657"/>
              <a:ext cx="1130438" cy="1072682"/>
              <a:chOff x="10172683" y="1502557"/>
              <a:chExt cx="1130438" cy="1072682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10319344" y="1502557"/>
                <a:ext cx="821902" cy="783827"/>
                <a:chOff x="11178509" y="1723579"/>
                <a:chExt cx="821902" cy="783827"/>
              </a:xfrm>
            </p:grpSpPr>
            <p:pic>
              <p:nvPicPr>
                <p:cNvPr id="85" name="图片 8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05154" y="1723579"/>
                  <a:ext cx="783827" cy="783827"/>
                </a:xfrm>
                <a:prstGeom prst="rect">
                  <a:avLst/>
                </a:prstGeom>
              </p:spPr>
            </p:pic>
            <p:pic>
              <p:nvPicPr>
                <p:cNvPr id="86" name="图片 85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81827" y="1821441"/>
                  <a:ext cx="288726" cy="288726"/>
                </a:xfrm>
                <a:prstGeom prst="rect">
                  <a:avLst/>
                </a:prstGeom>
              </p:spPr>
            </p:pic>
            <p:sp>
              <p:nvSpPr>
                <p:cNvPr id="87" name="矩形 86"/>
                <p:cNvSpPr/>
                <p:nvPr/>
              </p:nvSpPr>
              <p:spPr>
                <a:xfrm>
                  <a:off x="11520274" y="2091839"/>
                  <a:ext cx="480137" cy="3539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850" b="1" dirty="0" smtClean="0">
                      <a:solidFill>
                        <a:srgbClr val="EF633F"/>
                      </a:solidFill>
                      <a:latin typeface="Helvetica Now Text Medium" panose="020B0604030202020204" pitchFamily="34" charset="0"/>
                      <a:sym typeface="Helvetica Now Text Medium" panose="020B0604030202020204" pitchFamily="34" charset="0"/>
                    </a:rPr>
                    <a:t>Voice</a:t>
                  </a:r>
                </a:p>
                <a:p>
                  <a:r>
                    <a:rPr lang="en-US" altLang="zh-CN" sz="850" b="1" dirty="0" smtClean="0">
                      <a:solidFill>
                        <a:srgbClr val="EF633F"/>
                      </a:solidFill>
                      <a:latin typeface="Helvetica Now Text Medium" panose="020B0604030202020204" pitchFamily="34" charset="0"/>
                      <a:sym typeface="Helvetica Now Text Medium" panose="020B0604030202020204" pitchFamily="34" charset="0"/>
                    </a:rPr>
                    <a:t>Talk</a:t>
                  </a:r>
                  <a:endParaRPr lang="en-US" altLang="zh-CN" sz="850" b="1" dirty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endParaRPr>
                </a:p>
              </p:txBody>
            </p:sp>
            <p:pic>
              <p:nvPicPr>
                <p:cNvPr id="88" name="图片 87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78509" y="1856646"/>
                  <a:ext cx="507041" cy="507041"/>
                </a:xfrm>
                <a:prstGeom prst="rect">
                  <a:avLst/>
                </a:prstGeom>
              </p:spPr>
            </p:pic>
          </p:grpSp>
          <p:sp>
            <p:nvSpPr>
              <p:cNvPr id="84" name="矩形 83"/>
              <p:cNvSpPr/>
              <p:nvPr/>
            </p:nvSpPr>
            <p:spPr>
              <a:xfrm>
                <a:off x="10172683" y="2298240"/>
                <a:ext cx="11304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Two way talk</a:t>
                </a:r>
                <a:endParaRPr lang="en-US" altLang="zh-CN" sz="1200" dirty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</p:grpSp>
        <p:sp>
          <p:nvSpPr>
            <p:cNvPr id="78" name="圆角矩形 77"/>
            <p:cNvSpPr/>
            <p:nvPr/>
          </p:nvSpPr>
          <p:spPr>
            <a:xfrm>
              <a:off x="6248410" y="1209675"/>
              <a:ext cx="5238740" cy="1440215"/>
            </a:xfrm>
            <a:prstGeom prst="roundRect">
              <a:avLst>
                <a:gd name="adj" fmla="val 8651"/>
              </a:avLst>
            </a:prstGeom>
            <a:noFill/>
            <a:ln w="19050">
              <a:solidFill>
                <a:schemeClr val="bg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9613080" y="1273874"/>
              <a:ext cx="1803107" cy="277423"/>
              <a:chOff x="6547516" y="1419946"/>
              <a:chExt cx="1803107" cy="277423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6776154" y="1419946"/>
                <a:ext cx="157446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Presence  Detector</a:t>
                </a:r>
              </a:p>
            </p:txBody>
          </p:sp>
          <p:pic>
            <p:nvPicPr>
              <p:cNvPr id="82" name="Picture 2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7516" y="1420670"/>
                <a:ext cx="285279" cy="276699"/>
              </a:xfrm>
              <a:prstGeom prst="rect">
                <a:avLst/>
              </a:prstGeom>
            </p:spPr>
          </p:pic>
        </p:grpSp>
        <p:sp>
          <p:nvSpPr>
            <p:cNvPr id="80" name="本地生活服务业各主要业态19年收入规模"/>
            <p:cNvSpPr txBox="1"/>
            <p:nvPr/>
          </p:nvSpPr>
          <p:spPr>
            <a:xfrm>
              <a:off x="229236" y="958558"/>
              <a:ext cx="5485819" cy="509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algn="l">
                <a:lnSpc>
                  <a:spcPct val="125000"/>
                </a:lnSpc>
              </a:pPr>
              <a:r>
                <a:rPr lang="en-US" altLang="zh-CN" sz="2400" dirty="0">
                  <a:solidFill>
                    <a:srgbClr val="80CFC8"/>
                  </a:solidFill>
                </a:rPr>
                <a:t>Designed </a:t>
              </a:r>
              <a:r>
                <a:rPr lang="en-US" altLang="zh-CN" sz="2400" dirty="0" smtClean="0">
                  <a:solidFill>
                    <a:srgbClr val="80CFC8"/>
                  </a:solidFill>
                </a:rPr>
                <a:t>For Indoor Prevention</a:t>
              </a:r>
              <a:endParaRPr lang="en-US" altLang="zh-CN" sz="1800" dirty="0" smtClean="0">
                <a:solidFill>
                  <a:srgbClr val="80CFC8"/>
                </a:solidFill>
              </a:endParaRPr>
            </a:p>
          </p:txBody>
        </p:sp>
      </p:grpSp>
      <p:sp>
        <p:nvSpPr>
          <p:cNvPr id="117" name="下箭头 116"/>
          <p:cNvSpPr/>
          <p:nvPr/>
        </p:nvSpPr>
        <p:spPr>
          <a:xfrm rot="16200000">
            <a:off x="2656989" y="5117745"/>
            <a:ext cx="559090" cy="386210"/>
          </a:xfrm>
          <a:prstGeom prst="downArrow">
            <a:avLst/>
          </a:prstGeom>
          <a:gradFill flip="none" rotWithShape="1">
            <a:gsLst>
              <a:gs pos="100000">
                <a:srgbClr val="14A69A">
                  <a:alpha val="0"/>
                </a:srgb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8" name="组合 117"/>
          <p:cNvGrpSpPr/>
          <p:nvPr/>
        </p:nvGrpSpPr>
        <p:grpSpPr>
          <a:xfrm>
            <a:off x="3311594" y="4228598"/>
            <a:ext cx="2164504" cy="2164504"/>
            <a:chOff x="4414965" y="2929597"/>
            <a:chExt cx="3547404" cy="3547404"/>
          </a:xfrm>
        </p:grpSpPr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965" y="2929597"/>
              <a:ext cx="3547404" cy="3547404"/>
            </a:xfrm>
            <a:prstGeom prst="rect">
              <a:avLst/>
            </a:prstGeom>
          </p:spPr>
        </p:pic>
        <p:grpSp>
          <p:nvGrpSpPr>
            <p:cNvPr id="120" name="组合 119"/>
            <p:cNvGrpSpPr/>
            <p:nvPr/>
          </p:nvGrpSpPr>
          <p:grpSpPr>
            <a:xfrm>
              <a:off x="7487210" y="3855624"/>
              <a:ext cx="293141" cy="293141"/>
              <a:chOff x="7892273" y="4073458"/>
              <a:chExt cx="128726" cy="128726"/>
            </a:xfrm>
          </p:grpSpPr>
          <p:sp>
            <p:nvSpPr>
              <p:cNvPr id="125" name="等腰三角形 124"/>
              <p:cNvSpPr/>
              <p:nvPr/>
            </p:nvSpPr>
            <p:spPr>
              <a:xfrm>
                <a:off x="7925216" y="4098819"/>
                <a:ext cx="64363" cy="8741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26" name="图片 12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2273" y="4073458"/>
                <a:ext cx="128726" cy="128726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764" y="4158076"/>
              <a:ext cx="1647725" cy="1243493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7131" y="4968240"/>
              <a:ext cx="719693" cy="42835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4817" y="4112452"/>
              <a:ext cx="107937" cy="138216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743" y="4389311"/>
              <a:ext cx="334453" cy="487600"/>
            </a:xfrm>
            <a:prstGeom prst="rect">
              <a:avLst/>
            </a:prstGeom>
          </p:spPr>
        </p:pic>
      </p:grpSp>
      <p:sp>
        <p:nvSpPr>
          <p:cNvPr id="127" name="矩形 126"/>
          <p:cNvSpPr/>
          <p:nvPr/>
        </p:nvSpPr>
        <p:spPr>
          <a:xfrm>
            <a:off x="3135958" y="6335178"/>
            <a:ext cx="23419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Alert immediately if a fall occurs</a:t>
            </a:r>
            <a:endParaRPr kumimoji="1" lang="zh-CN" altLang="en-US" sz="11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321138" y="6335178"/>
            <a:ext cx="23419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Installed in the living room</a:t>
            </a:r>
            <a:endParaRPr kumimoji="1" lang="zh-CN" altLang="en-US" sz="11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29" name="肘形连接符 128"/>
          <p:cNvCxnSpPr>
            <a:stCxn id="149" idx="3"/>
          </p:cNvCxnSpPr>
          <p:nvPr/>
        </p:nvCxnSpPr>
        <p:spPr>
          <a:xfrm rot="5400000" flipH="1" flipV="1">
            <a:off x="5609956" y="2286659"/>
            <a:ext cx="894865" cy="3509440"/>
          </a:xfrm>
          <a:prstGeom prst="bentConnector2">
            <a:avLst/>
          </a:prstGeom>
          <a:ln w="19050">
            <a:solidFill>
              <a:srgbClr val="14A69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组合 129"/>
          <p:cNvGrpSpPr/>
          <p:nvPr/>
        </p:nvGrpSpPr>
        <p:grpSpPr>
          <a:xfrm>
            <a:off x="7345479" y="4866650"/>
            <a:ext cx="1448684" cy="1384429"/>
            <a:chOff x="8822880" y="3934263"/>
            <a:chExt cx="2385990" cy="2280161"/>
          </a:xfrm>
        </p:grpSpPr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2880" y="3934263"/>
              <a:ext cx="2385990" cy="2280161"/>
            </a:xfrm>
            <a:prstGeom prst="rect">
              <a:avLst/>
            </a:prstGeom>
          </p:spPr>
        </p:pic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6707" y="4477750"/>
              <a:ext cx="277648" cy="277648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</p:grpSp>
      <p:grpSp>
        <p:nvGrpSpPr>
          <p:cNvPr id="133" name="组合 132"/>
          <p:cNvGrpSpPr/>
          <p:nvPr/>
        </p:nvGrpSpPr>
        <p:grpSpPr>
          <a:xfrm>
            <a:off x="7812106" y="3229853"/>
            <a:ext cx="2131894" cy="1802582"/>
            <a:chOff x="7120263" y="3414339"/>
            <a:chExt cx="2131894" cy="1802582"/>
          </a:xfrm>
        </p:grpSpPr>
        <p:sp>
          <p:nvSpPr>
            <p:cNvPr id="134" name="圆角矩形 133"/>
            <p:cNvSpPr/>
            <p:nvPr/>
          </p:nvSpPr>
          <p:spPr>
            <a:xfrm>
              <a:off x="7120263" y="3414339"/>
              <a:ext cx="2131894" cy="1624812"/>
            </a:xfrm>
            <a:prstGeom prst="roundRect">
              <a:avLst>
                <a:gd name="adj" fmla="val 5561"/>
              </a:avLst>
            </a:prstGeom>
            <a:solidFill>
              <a:schemeClr val="tx1">
                <a:lumMod val="50000"/>
                <a:alpha val="59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文本框 134"/>
            <p:cNvSpPr txBox="1"/>
            <p:nvPr/>
          </p:nvSpPr>
          <p:spPr>
            <a:xfrm>
              <a:off x="7771148" y="4758992"/>
              <a:ext cx="12031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accent4"/>
                  </a:solidFill>
                </a:rPr>
                <a:t>Fall alarm</a:t>
              </a:r>
              <a:endParaRPr lang="zh-CN" altLang="en-US" sz="1050" dirty="0">
                <a:solidFill>
                  <a:schemeClr val="accent4"/>
                </a:solidFill>
              </a:endParaRPr>
            </a:p>
          </p:txBody>
        </p:sp>
        <p:sp>
          <p:nvSpPr>
            <p:cNvPr id="136" name="等腰三角形 135"/>
            <p:cNvSpPr/>
            <p:nvPr/>
          </p:nvSpPr>
          <p:spPr>
            <a:xfrm rot="10800000">
              <a:off x="7320514" y="5039151"/>
              <a:ext cx="59017" cy="177770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5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7" name="组合 136"/>
            <p:cNvGrpSpPr/>
            <p:nvPr/>
          </p:nvGrpSpPr>
          <p:grpSpPr>
            <a:xfrm>
              <a:off x="7187550" y="4785235"/>
              <a:ext cx="613023" cy="168577"/>
              <a:chOff x="7187550" y="4785235"/>
              <a:chExt cx="613023" cy="168577"/>
            </a:xfrm>
          </p:grpSpPr>
          <p:sp>
            <p:nvSpPr>
              <p:cNvPr id="138" name="等腰三角形 137"/>
              <p:cNvSpPr/>
              <p:nvPr/>
            </p:nvSpPr>
            <p:spPr>
              <a:xfrm>
                <a:off x="7187550" y="4811792"/>
                <a:ext cx="97347" cy="115462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9" name="图片 13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996" y="4785235"/>
                <a:ext cx="168577" cy="168577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</p:grpSp>
      <p:grpSp>
        <p:nvGrpSpPr>
          <p:cNvPr id="140" name="组合 139"/>
          <p:cNvGrpSpPr/>
          <p:nvPr/>
        </p:nvGrpSpPr>
        <p:grpSpPr>
          <a:xfrm>
            <a:off x="410968" y="4228598"/>
            <a:ext cx="2164504" cy="2164504"/>
            <a:chOff x="282698" y="4034923"/>
            <a:chExt cx="2164504" cy="2164504"/>
          </a:xfrm>
        </p:grpSpPr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98" y="4034923"/>
              <a:ext cx="2164504" cy="2164504"/>
            </a:xfrm>
            <a:prstGeom prst="rect">
              <a:avLst/>
            </a:prstGeom>
          </p:spPr>
        </p:pic>
        <p:pic>
          <p:nvPicPr>
            <p:cNvPr id="142" name="Picture 2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182976" y="4333438"/>
              <a:ext cx="181772" cy="176304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8613" y="4811326"/>
              <a:ext cx="1005385" cy="758737"/>
            </a:xfrm>
            <a:prstGeom prst="rect">
              <a:avLst/>
            </a:prstGeom>
          </p:spPr>
        </p:pic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33" y="5084418"/>
              <a:ext cx="253402" cy="518313"/>
            </a:xfrm>
            <a:prstGeom prst="rect">
              <a:avLst/>
            </a:prstGeom>
          </p:spPr>
        </p:pic>
        <p:pic>
          <p:nvPicPr>
            <p:cNvPr id="145" name="图片 14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6283" y="4756660"/>
              <a:ext cx="65859" cy="84335"/>
            </a:xfrm>
            <a:prstGeom prst="rect">
              <a:avLst/>
            </a:prstGeom>
          </p:spPr>
        </p:pic>
      </p:grpSp>
      <p:sp>
        <p:nvSpPr>
          <p:cNvPr id="146" name="下箭头 145"/>
          <p:cNvSpPr/>
          <p:nvPr/>
        </p:nvSpPr>
        <p:spPr>
          <a:xfrm rot="5400000">
            <a:off x="6191661" y="5064858"/>
            <a:ext cx="372067" cy="794118"/>
          </a:xfrm>
          <a:prstGeom prst="downArrow">
            <a:avLst/>
          </a:prstGeom>
          <a:gradFill flip="none" rotWithShape="1">
            <a:gsLst>
              <a:gs pos="100000">
                <a:srgbClr val="14A69A">
                  <a:alpha val="0"/>
                </a:srgb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5956129" y="5103603"/>
            <a:ext cx="9638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100" b="1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③</a:t>
            </a:r>
            <a:r>
              <a:rPr kumimoji="1" lang="zh-CN" altLang="en-US" sz="1100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 </a:t>
            </a:r>
            <a:r>
              <a:rPr kumimoji="1" lang="en-US" altLang="zh-CN" sz="1100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Rescue</a:t>
            </a:r>
            <a:endParaRPr kumimoji="1" lang="zh-CN" altLang="en-US" sz="1100" dirty="0">
              <a:solidFill>
                <a:srgbClr val="14A69A"/>
              </a:solidFill>
              <a:ea typeface="微软雅黑" panose="020B0503020204020204" pitchFamily="34" charset="-122"/>
            </a:endParaRPr>
          </a:p>
        </p:txBody>
      </p:sp>
      <p:sp>
        <p:nvSpPr>
          <p:cNvPr id="148" name="等腰三角形 19"/>
          <p:cNvSpPr/>
          <p:nvPr/>
        </p:nvSpPr>
        <p:spPr>
          <a:xfrm rot="7771001">
            <a:off x="3765030" y="4861477"/>
            <a:ext cx="1323482" cy="1340863"/>
          </a:xfrm>
          <a:custGeom>
            <a:avLst/>
            <a:gdLst>
              <a:gd name="connsiteX0" fmla="*/ 0 w 2425179"/>
              <a:gd name="connsiteY0" fmla="*/ 1818640 h 1818640"/>
              <a:gd name="connsiteX1" fmla="*/ 323592 w 2425179"/>
              <a:gd name="connsiteY1" fmla="*/ 0 h 1818640"/>
              <a:gd name="connsiteX2" fmla="*/ 2425179 w 2425179"/>
              <a:gd name="connsiteY2" fmla="*/ 1818640 h 1818640"/>
              <a:gd name="connsiteX3" fmla="*/ 0 w 2425179"/>
              <a:gd name="connsiteY3" fmla="*/ 1818640 h 1818640"/>
              <a:gd name="connsiteX0" fmla="*/ 0 w 2084819"/>
              <a:gd name="connsiteY0" fmla="*/ 1818640 h 1818640"/>
              <a:gd name="connsiteX1" fmla="*/ 323592 w 2084819"/>
              <a:gd name="connsiteY1" fmla="*/ 0 h 1818640"/>
              <a:gd name="connsiteX2" fmla="*/ 2084819 w 2084819"/>
              <a:gd name="connsiteY2" fmla="*/ 919480 h 1818640"/>
              <a:gd name="connsiteX3" fmla="*/ 0 w 2084819"/>
              <a:gd name="connsiteY3" fmla="*/ 1818640 h 1818640"/>
              <a:gd name="connsiteX0" fmla="*/ 0 w 1277049"/>
              <a:gd name="connsiteY0" fmla="*/ 1818640 h 1818640"/>
              <a:gd name="connsiteX1" fmla="*/ 323592 w 1277049"/>
              <a:gd name="connsiteY1" fmla="*/ 0 h 1818640"/>
              <a:gd name="connsiteX2" fmla="*/ 1277049 w 1277049"/>
              <a:gd name="connsiteY2" fmla="*/ 797560 h 1818640"/>
              <a:gd name="connsiteX3" fmla="*/ 0 w 1277049"/>
              <a:gd name="connsiteY3" fmla="*/ 1818640 h 1818640"/>
              <a:gd name="connsiteX0" fmla="*/ 0 w 1324877"/>
              <a:gd name="connsiteY0" fmla="*/ 1818640 h 1818640"/>
              <a:gd name="connsiteX1" fmla="*/ 323592 w 1324877"/>
              <a:gd name="connsiteY1" fmla="*/ 0 h 1818640"/>
              <a:gd name="connsiteX2" fmla="*/ 1324877 w 1324877"/>
              <a:gd name="connsiteY2" fmla="*/ 853440 h 1818640"/>
              <a:gd name="connsiteX3" fmla="*/ 0 w 1324877"/>
              <a:gd name="connsiteY3" fmla="*/ 1818640 h 1818640"/>
              <a:gd name="connsiteX0" fmla="*/ 0 w 1510876"/>
              <a:gd name="connsiteY0" fmla="*/ 1244600 h 1244600"/>
              <a:gd name="connsiteX1" fmla="*/ 509591 w 1510876"/>
              <a:gd name="connsiteY1" fmla="*/ 0 h 1244600"/>
              <a:gd name="connsiteX2" fmla="*/ 1510876 w 1510876"/>
              <a:gd name="connsiteY2" fmla="*/ 853440 h 1244600"/>
              <a:gd name="connsiteX3" fmla="*/ 0 w 1510876"/>
              <a:gd name="connsiteY3" fmla="*/ 1244600 h 1244600"/>
              <a:gd name="connsiteX0" fmla="*/ 0 w 1622476"/>
              <a:gd name="connsiteY0" fmla="*/ 1198880 h 1198880"/>
              <a:gd name="connsiteX1" fmla="*/ 621191 w 1622476"/>
              <a:gd name="connsiteY1" fmla="*/ 0 h 1198880"/>
              <a:gd name="connsiteX2" fmla="*/ 1622476 w 1622476"/>
              <a:gd name="connsiteY2" fmla="*/ 853440 h 1198880"/>
              <a:gd name="connsiteX3" fmla="*/ 0 w 1622476"/>
              <a:gd name="connsiteY3" fmla="*/ 1198880 h 1198880"/>
              <a:gd name="connsiteX0" fmla="*/ 0 w 1622476"/>
              <a:gd name="connsiteY0" fmla="*/ 1183640 h 1183640"/>
              <a:gd name="connsiteX1" fmla="*/ 653077 w 1622476"/>
              <a:gd name="connsiteY1" fmla="*/ 0 h 1183640"/>
              <a:gd name="connsiteX2" fmla="*/ 1622476 w 1622476"/>
              <a:gd name="connsiteY2" fmla="*/ 838200 h 1183640"/>
              <a:gd name="connsiteX3" fmla="*/ 0 w 1622476"/>
              <a:gd name="connsiteY3" fmla="*/ 1183640 h 1183640"/>
              <a:gd name="connsiteX0" fmla="*/ 0 w 1622476"/>
              <a:gd name="connsiteY0" fmla="*/ 1203960 h 1203960"/>
              <a:gd name="connsiteX1" fmla="*/ 647762 w 1622476"/>
              <a:gd name="connsiteY1" fmla="*/ 0 h 1203960"/>
              <a:gd name="connsiteX2" fmla="*/ 1622476 w 1622476"/>
              <a:gd name="connsiteY2" fmla="*/ 858520 h 1203960"/>
              <a:gd name="connsiteX3" fmla="*/ 0 w 1622476"/>
              <a:gd name="connsiteY3" fmla="*/ 1203960 h 1203960"/>
              <a:gd name="connsiteX0" fmla="*/ 0 w 1622476"/>
              <a:gd name="connsiteY0" fmla="*/ 1457203 h 1457203"/>
              <a:gd name="connsiteX1" fmla="*/ 601469 w 1622476"/>
              <a:gd name="connsiteY1" fmla="*/ 0 h 1457203"/>
              <a:gd name="connsiteX2" fmla="*/ 1622476 w 1622476"/>
              <a:gd name="connsiteY2" fmla="*/ 1111763 h 1457203"/>
              <a:gd name="connsiteX3" fmla="*/ 0 w 1622476"/>
              <a:gd name="connsiteY3" fmla="*/ 1457203 h 1457203"/>
              <a:gd name="connsiteX0" fmla="*/ 0 w 1807677"/>
              <a:gd name="connsiteY0" fmla="*/ 1457203 h 1457203"/>
              <a:gd name="connsiteX1" fmla="*/ 601469 w 1807677"/>
              <a:gd name="connsiteY1" fmla="*/ 0 h 1457203"/>
              <a:gd name="connsiteX2" fmla="*/ 1807677 w 1807677"/>
              <a:gd name="connsiteY2" fmla="*/ 959153 h 1457203"/>
              <a:gd name="connsiteX3" fmla="*/ 0 w 1807677"/>
              <a:gd name="connsiteY3" fmla="*/ 1457203 h 1457203"/>
              <a:gd name="connsiteX0" fmla="*/ 0 w 1384516"/>
              <a:gd name="connsiteY0" fmla="*/ 1340863 h 1340863"/>
              <a:gd name="connsiteX1" fmla="*/ 178308 w 1384516"/>
              <a:gd name="connsiteY1" fmla="*/ 0 h 1340863"/>
              <a:gd name="connsiteX2" fmla="*/ 1384516 w 1384516"/>
              <a:gd name="connsiteY2" fmla="*/ 959153 h 1340863"/>
              <a:gd name="connsiteX3" fmla="*/ 0 w 1384516"/>
              <a:gd name="connsiteY3" fmla="*/ 1340863 h 134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516" h="1340863">
                <a:moveTo>
                  <a:pt x="0" y="1340863"/>
                </a:moveTo>
                <a:lnTo>
                  <a:pt x="178308" y="0"/>
                </a:lnTo>
                <a:lnTo>
                  <a:pt x="1384516" y="959153"/>
                </a:lnTo>
                <a:lnTo>
                  <a:pt x="0" y="1340863"/>
                </a:lnTo>
                <a:close/>
              </a:path>
            </a:pathLst>
          </a:custGeom>
          <a:gradFill flip="none" rotWithShape="1">
            <a:gsLst>
              <a:gs pos="35615">
                <a:srgbClr val="EF633F">
                  <a:alpha val="10000"/>
                </a:srgbClr>
              </a:gs>
              <a:gs pos="85000">
                <a:srgbClr val="EF633F">
                  <a:alpha val="40000"/>
                </a:srgbClr>
              </a:gs>
              <a:gs pos="100000">
                <a:srgbClr val="EF633F"/>
              </a:gs>
              <a:gs pos="0">
                <a:srgbClr val="EF63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9" name="Picture 2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11782" y="4491545"/>
            <a:ext cx="181772" cy="176304"/>
          </a:xfrm>
          <a:prstGeom prst="rect">
            <a:avLst/>
          </a:prstGeom>
        </p:spPr>
      </p:pic>
      <p:sp>
        <p:nvSpPr>
          <p:cNvPr id="151" name="矩形 150"/>
          <p:cNvSpPr/>
          <p:nvPr/>
        </p:nvSpPr>
        <p:spPr>
          <a:xfrm>
            <a:off x="7240775" y="6335178"/>
            <a:ext cx="2125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Check and rescue</a:t>
            </a:r>
            <a:endParaRPr kumimoji="1" lang="en-US" altLang="zh-CN" sz="11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888196" y="4093242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Thermal Presence  </a:t>
            </a:r>
          </a:p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Detector</a:t>
            </a:r>
            <a:endParaRPr lang="en-US" altLang="zh-CN" sz="900" b="1" dirty="0">
              <a:solidFill>
                <a:srgbClr val="14A69A"/>
              </a:solidFill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2253525" y="4581649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Fall Detection</a:t>
            </a:r>
          </a:p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Radar Sensor</a:t>
            </a:r>
            <a:endParaRPr lang="en-US" altLang="zh-CN" sz="900" b="1" dirty="0">
              <a:solidFill>
                <a:srgbClr val="14A69A"/>
              </a:solidFill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5292446" y="4777058"/>
            <a:ext cx="3529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dirty="0" smtClean="0">
                <a:solidFill>
                  <a:srgbClr val="C00000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Fall</a:t>
            </a:r>
          </a:p>
        </p:txBody>
      </p:sp>
      <p:cxnSp>
        <p:nvCxnSpPr>
          <p:cNvPr id="155" name="肘形连接符 154"/>
          <p:cNvCxnSpPr>
            <a:stCxn id="123" idx="0"/>
          </p:cNvCxnSpPr>
          <p:nvPr/>
        </p:nvCxnSpPr>
        <p:spPr>
          <a:xfrm rot="5400000" flipH="1" flipV="1">
            <a:off x="6306222" y="3479382"/>
            <a:ext cx="278644" cy="2663263"/>
          </a:xfrm>
          <a:prstGeom prst="bentConnector2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 155"/>
          <p:cNvSpPr/>
          <p:nvPr/>
        </p:nvSpPr>
        <p:spPr>
          <a:xfrm>
            <a:off x="5652774" y="4413894"/>
            <a:ext cx="17281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1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① </a:t>
            </a:r>
            <a:r>
              <a:rPr kumimoji="1" lang="en-US" altLang="zh-CN" sz="11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Send </a:t>
            </a:r>
            <a:r>
              <a:rPr kumimoji="1" lang="en-US" altLang="zh-CN" sz="1100" dirty="0">
                <a:solidFill>
                  <a:srgbClr val="FF0000"/>
                </a:solidFill>
                <a:ea typeface="微软雅黑" panose="020B0503020204020204" pitchFamily="34" charset="-122"/>
              </a:rPr>
              <a:t>an alarm</a:t>
            </a:r>
          </a:p>
        </p:txBody>
      </p:sp>
      <p:sp>
        <p:nvSpPr>
          <p:cNvPr id="157" name="矩形 156"/>
          <p:cNvSpPr/>
          <p:nvPr/>
        </p:nvSpPr>
        <p:spPr>
          <a:xfrm>
            <a:off x="4374260" y="3306797"/>
            <a:ext cx="34029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100" b="1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② </a:t>
            </a:r>
            <a:r>
              <a:rPr kumimoji="1" lang="en-US" altLang="zh-CN" sz="1100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Activate thermal detector and Intercom</a:t>
            </a:r>
            <a:endParaRPr kumimoji="1" lang="en-US" altLang="zh-CN" sz="1100" dirty="0">
              <a:solidFill>
                <a:srgbClr val="14A69A"/>
              </a:solidFill>
              <a:ea typeface="微软雅黑" panose="020B0503020204020204" pitchFamily="34" charset="-122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10029994" y="4074709"/>
            <a:ext cx="2128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lvetica Now Text Medium" panose="020B0604030202020204" pitchFamily="34" charset="0"/>
              </a:rPr>
              <a:t>Reduce false </a:t>
            </a:r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</a:rPr>
              <a:t>positives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10029994" y="3712217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</a:rPr>
              <a:t>Add visual validation</a:t>
            </a:r>
            <a:endParaRPr lang="zh-CN" altLang="en-US" sz="1400" dirty="0">
              <a:solidFill>
                <a:schemeClr val="bg1"/>
              </a:solidFill>
              <a:latin typeface="Helvetica Now Text Medium" panose="020B0604030202020204" pitchFamily="34" charset="0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794807" y="442697"/>
            <a:ext cx="4822901" cy="49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Fall</a:t>
            </a:r>
            <a:r>
              <a:rPr lang="zh-CN" altLang="en-US" sz="3000" dirty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  <a:sym typeface="+mn-lt"/>
              </a:rPr>
              <a:t> </a:t>
            </a:r>
            <a:r>
              <a:rPr lang="en-US" altLang="zh-CN" sz="3000" dirty="0" smtClean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  <a:sym typeface="+mn-lt"/>
              </a:rPr>
              <a:t>Detection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Helvetica Now Text Bold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794808" y="850810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 smtClean="0"/>
              <a:t>Automatic warning of abnormal status</a:t>
            </a:r>
            <a:endParaRPr lang="zh-CN" altLang="en-US" dirty="0"/>
          </a:p>
        </p:txBody>
      </p:sp>
      <p:pic>
        <p:nvPicPr>
          <p:cNvPr id="162" name="67b0570865717a879bee5cf93d659f8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817032" y="3247795"/>
            <a:ext cx="2132076" cy="1340969"/>
          </a:xfrm>
          <a:prstGeom prst="roundRect">
            <a:avLst>
              <a:gd name="adj" fmla="val 6630"/>
            </a:avLst>
          </a:prstGeom>
        </p:spPr>
      </p:pic>
    </p:spTree>
    <p:extLst>
      <p:ext uri="{BB962C8B-B14F-4D97-AF65-F5344CB8AC3E}">
        <p14:creationId xmlns:p14="http://schemas.microsoft.com/office/powerpoint/2010/main" val="11778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28674" y="157787"/>
            <a:ext cx="4286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Fall Detection Radar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321021" y="4071545"/>
            <a:ext cx="5596659" cy="807913"/>
            <a:chOff x="6323515" y="4026321"/>
            <a:chExt cx="5596659" cy="807913"/>
          </a:xfrm>
        </p:grpSpPr>
        <p:sp>
          <p:nvSpPr>
            <p:cNvPr id="53" name="矩形 52"/>
            <p:cNvSpPr/>
            <p:nvPr/>
          </p:nvSpPr>
          <p:spPr>
            <a:xfrm>
              <a:off x="6896011" y="4026321"/>
              <a:ext cx="5024163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 effect on human </a:t>
              </a: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body</a:t>
              </a:r>
              <a:endParaRPr lang="en-US" altLang="zh-CN" sz="1400" dirty="0">
                <a:solidFill>
                  <a:srgbClr val="80CFC8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Using millimeter wave radar, and the radiated power is below 10dbm, which is smaller than mobile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phones.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515" y="4178689"/>
              <a:ext cx="503176" cy="503176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828674" y="672189"/>
            <a:ext cx="47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Key </a:t>
            </a:r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Parameter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1300" y="1877791"/>
            <a:ext cx="1667173" cy="1166064"/>
            <a:chOff x="241300" y="1877791"/>
            <a:chExt cx="1667173" cy="1166064"/>
          </a:xfrm>
        </p:grpSpPr>
        <p:sp>
          <p:nvSpPr>
            <p:cNvPr id="23" name="椭圆 22"/>
            <p:cNvSpPr/>
            <p:nvPr/>
          </p:nvSpPr>
          <p:spPr>
            <a:xfrm>
              <a:off x="855270" y="1877791"/>
              <a:ext cx="691696" cy="701802"/>
            </a:xfrm>
            <a:prstGeom prst="ellipse">
              <a:avLst/>
            </a:prstGeom>
            <a:solidFill>
              <a:srgbClr val="B3E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ow Text"/>
                <a:ea typeface="等线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41300" y="2624341"/>
              <a:ext cx="1667173" cy="419514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DS-TDSB00-EKT/POE/4M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90000"/>
                  </a:schemeClr>
                </a:solidFill>
                <a:effectLst/>
                <a:uLnTx/>
                <a:uFillTx/>
                <a:latin typeface="Helvetica Now Text" panose="020B0504030202020204" pitchFamily="34" charset="0"/>
                <a:ea typeface="等线 Light"/>
              </a:endParaRP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494340"/>
              </p:ext>
            </p:extLst>
          </p:nvPr>
        </p:nvGraphicFramePr>
        <p:xfrm>
          <a:off x="1789162" y="1326769"/>
          <a:ext cx="4274626" cy="3470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7313">
                  <a:extLst>
                    <a:ext uri="{9D8B030D-6E8A-4147-A177-3AD203B41FA5}">
                      <a16:colId xmlns:a16="http://schemas.microsoft.com/office/drawing/2014/main" val="3862486926"/>
                    </a:ext>
                  </a:extLst>
                </a:gridCol>
                <a:gridCol w="2137313">
                  <a:extLst>
                    <a:ext uri="{9D8B030D-6E8A-4147-A177-3AD203B41FA5}">
                      <a16:colId xmlns:a16="http://schemas.microsoft.com/office/drawing/2014/main" val="2159292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Working Frequency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60 to 64 GHz</a:t>
                      </a:r>
                      <a:endParaRPr lang="zh-CN" altLang="en-US" sz="12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72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Modulation Wave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FMCW</a:t>
                      </a:r>
                      <a:endParaRPr lang="zh-CN" altLang="en-US" sz="12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13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Detection Range</a:t>
                      </a:r>
                      <a:endParaRPr lang="zh-CN" altLang="en-US" sz="12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</a:rPr>
                        <a:t>4 m</a:t>
                      </a:r>
                      <a:endParaRPr lang="zh-CN" altLang="en-US" sz="1200" b="0" i="0" dirty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757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Data Cycle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70 ms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16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Horizontal &amp; Vertical FoV</a:t>
                      </a:r>
                      <a:endParaRPr lang="zh-CN" altLang="en-US" sz="12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-45° to 45°</a:t>
                      </a:r>
                      <a:r>
                        <a:rPr lang="zh-CN" altLang="en-US" sz="12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2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-45° to 45°</a:t>
                      </a:r>
                      <a:endParaRPr lang="zh-CN" altLang="en-US" sz="1200" b="0" i="0" kern="1200" dirty="0" smtClean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66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Communication Mode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WIFI, </a:t>
                      </a:r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RJ45</a:t>
                      </a:r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 </a:t>
                      </a:r>
                      <a:r>
                        <a:rPr lang="en-US" altLang="zh-CN" sz="1200" kern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interface</a:t>
                      </a:r>
                      <a:endParaRPr lang="zh-CN" altLang="en-US" sz="1200" kern="1200" baseline="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3517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Working Voltage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Type-C DC5V</a:t>
                      </a:r>
                    </a:p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IEEE 802.3af POE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70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Working Electric Current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700mA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015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180 g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447760"/>
                  </a:ext>
                </a:extLst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0" y="5332600"/>
            <a:ext cx="12192000" cy="1525399"/>
            <a:chOff x="0" y="5332600"/>
            <a:chExt cx="12192000" cy="1525399"/>
          </a:xfrm>
        </p:grpSpPr>
        <p:sp>
          <p:nvSpPr>
            <p:cNvPr id="49" name="Rounded Rectangle 25"/>
            <p:cNvSpPr/>
            <p:nvPr/>
          </p:nvSpPr>
          <p:spPr>
            <a:xfrm>
              <a:off x="0" y="5332600"/>
              <a:ext cx="12192000" cy="1525399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35000"/>
              </a:schemeClr>
            </a:solidFill>
            <a:ln>
              <a:noFill/>
            </a:ln>
            <a:effectLst>
              <a:outerShdw blurRad="50800" dist="38100" dir="5400000" sx="105000" sy="105000" algn="t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latin typeface="Gilroy" panose="00000500000000000000" pitchFamily="50" charset="0"/>
                <a:ea typeface="FZLanTingHeiS-EL-GB" panose="02000000000000000000" pitchFamily="2" charset="-122"/>
                <a:sym typeface="Gilroy" panose="00000500000000000000" pitchFamily="50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3380" y="5883098"/>
              <a:ext cx="869063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1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The device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cannot pass through walls or glass</a:t>
              </a:r>
              <a:r>
                <a:rPr lang="en-US" altLang="zh-CN" sz="1400" dirty="0">
                  <a:solidFill>
                    <a:srgbClr val="FF0000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objects.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2. Please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avoid fanner blowing directly at the radar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,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which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will affect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device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judgment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 Light" panose="020B04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</a:t>
              </a:r>
            </a:p>
          </p:txBody>
        </p:sp>
        <p:sp>
          <p:nvSpPr>
            <p:cNvPr id="32" name="五边形 31"/>
            <p:cNvSpPr/>
            <p:nvPr/>
          </p:nvSpPr>
          <p:spPr>
            <a:xfrm>
              <a:off x="537867" y="5513023"/>
              <a:ext cx="785886" cy="271704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accent4"/>
                  </a:solidFill>
                </a:rPr>
                <a:t>Tips</a:t>
              </a:r>
              <a:endParaRPr lang="zh-CN" altLang="en-US" sz="1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05984" y="1288770"/>
            <a:ext cx="5611696" cy="1277273"/>
            <a:chOff x="6291226" y="1764770"/>
            <a:chExt cx="5611696" cy="1277273"/>
          </a:xfrm>
        </p:grpSpPr>
        <p:sp>
          <p:nvSpPr>
            <p:cNvPr id="31" name="矩形 30"/>
            <p:cNvSpPr/>
            <p:nvPr/>
          </p:nvSpPr>
          <p:spPr>
            <a:xfrm>
              <a:off x="6856419" y="1764770"/>
              <a:ext cx="5046503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Large detection range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detection area supports a maximum of 10m² (4*2.4m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);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For a standard 30m² single room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, it is recommended to install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two or three devices.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226" y="2139499"/>
              <a:ext cx="565193" cy="565193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6305984" y="2941768"/>
            <a:ext cx="5611696" cy="754053"/>
            <a:chOff x="6305984" y="2770140"/>
            <a:chExt cx="5611696" cy="754053"/>
          </a:xfrm>
        </p:grpSpPr>
        <p:sp>
          <p:nvSpPr>
            <p:cNvPr id="34" name="矩形 33"/>
            <p:cNvSpPr/>
            <p:nvPr/>
          </p:nvSpPr>
          <p:spPr>
            <a:xfrm>
              <a:off x="6896011" y="2770140"/>
              <a:ext cx="5021669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High accuracy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Bending, sitting, and squatting will not be recognized as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falls.</a:t>
              </a: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984" y="2890501"/>
              <a:ext cx="551802" cy="551802"/>
            </a:xfrm>
            <a:prstGeom prst="rect">
              <a:avLst/>
            </a:prstGeom>
          </p:spPr>
        </p:pic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6" y="1779420"/>
            <a:ext cx="755430" cy="7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28674" y="157787"/>
            <a:ext cx="624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Thermal Presence Detector</a:t>
            </a:r>
            <a:endParaRPr lang="en-US" altLang="zh-CN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8674" y="672189"/>
            <a:ext cx="47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Key </a:t>
            </a:r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Parameter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789162" y="1326769"/>
          <a:ext cx="4081313" cy="3603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7313">
                  <a:extLst>
                    <a:ext uri="{9D8B030D-6E8A-4147-A177-3AD203B41FA5}">
                      <a16:colId xmlns:a16="http://schemas.microsoft.com/office/drawing/2014/main" val="3862486926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159292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Resolution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160*120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13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Pixel Pitch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l-GR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17 μ</a:t>
                      </a:r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16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rgbClr val="FF6320"/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Monitoring height</a:t>
                      </a:r>
                      <a:endParaRPr lang="zh-CN" altLang="en-US" sz="1200" b="0" i="1" kern="1200" dirty="0">
                        <a:solidFill>
                          <a:srgbClr val="FF6320"/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1" kern="1200" dirty="0" smtClean="0">
                          <a:solidFill>
                            <a:srgbClr val="FF6320"/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2.7m</a:t>
                      </a:r>
                      <a:endParaRPr lang="zh-CN" altLang="en-US" sz="1200" b="0" i="1" kern="1200" dirty="0">
                        <a:solidFill>
                          <a:srgbClr val="FF6320"/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15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Field of View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90.0°(H) × 65.3°(V) 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31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Focal Length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1.9 mm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66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Communication Mode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WIFI, RS-485 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3517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Working Voltage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5 to 16 </a:t>
                      </a:r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V</a:t>
                      </a:r>
                      <a:r>
                        <a:rPr lang="da-DK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DC,Type-C</a:t>
                      </a:r>
                    </a:p>
                    <a:p>
                      <a:pPr algn="l"/>
                      <a:r>
                        <a:rPr lang="da-DK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POE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70440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  <a:ea typeface="+mn-ea"/>
                          <a:cs typeface="+mn-cs"/>
                        </a:rPr>
                        <a:t>Alarm Output </a:t>
                      </a:r>
                      <a:endParaRPr lang="zh-CN" altLang="en-US" sz="1200" i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1, alarm output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46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100 g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447760"/>
                  </a:ext>
                </a:extLst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0" y="5332600"/>
            <a:ext cx="12192000" cy="1525399"/>
            <a:chOff x="0" y="5332600"/>
            <a:chExt cx="12192000" cy="1525399"/>
          </a:xfrm>
        </p:grpSpPr>
        <p:sp>
          <p:nvSpPr>
            <p:cNvPr id="49" name="Rounded Rectangle 25"/>
            <p:cNvSpPr/>
            <p:nvPr/>
          </p:nvSpPr>
          <p:spPr>
            <a:xfrm>
              <a:off x="0" y="5332600"/>
              <a:ext cx="12192000" cy="1525399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35000"/>
              </a:schemeClr>
            </a:solidFill>
            <a:ln>
              <a:noFill/>
            </a:ln>
            <a:effectLst>
              <a:outerShdw blurRad="50800" dist="38100" dir="5400000" sx="105000" sy="105000" algn="t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latin typeface="Gilroy" panose="00000500000000000000" pitchFamily="50" charset="0"/>
                <a:ea typeface="FZLanTingHeiS-EL-GB" panose="02000000000000000000" pitchFamily="2" charset="-122"/>
                <a:sym typeface="Gilroy" panose="00000500000000000000" pitchFamily="50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3380" y="5883098"/>
              <a:ext cx="1094742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1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The device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cannot pass through walls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objects.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2.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Principle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：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Identify people by judging the head-to-shoulder ratio of the image and count the number of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people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</a:t>
              </a:r>
              <a:endParaRPr lang="en-US" altLang="zh-CN" sz="1400" dirty="0">
                <a:solidFill>
                  <a:schemeClr val="bg1"/>
                </a:solidFill>
                <a:latin typeface="Helvetica Now Text Light" panose="020B04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2" name="五边形 31"/>
            <p:cNvSpPr/>
            <p:nvPr/>
          </p:nvSpPr>
          <p:spPr>
            <a:xfrm>
              <a:off x="537867" y="5513023"/>
              <a:ext cx="785886" cy="271704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accent4"/>
                  </a:solidFill>
                </a:rPr>
                <a:t>Tips</a:t>
              </a:r>
              <a:endParaRPr lang="zh-CN" altLang="en-US" sz="1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63147" y="1894386"/>
            <a:ext cx="1667173" cy="1167743"/>
            <a:chOff x="163147" y="1894386"/>
            <a:chExt cx="1667173" cy="1167743"/>
          </a:xfrm>
        </p:grpSpPr>
        <p:grpSp>
          <p:nvGrpSpPr>
            <p:cNvPr id="13" name="组合 12"/>
            <p:cNvGrpSpPr/>
            <p:nvPr/>
          </p:nvGrpSpPr>
          <p:grpSpPr>
            <a:xfrm>
              <a:off x="163147" y="1894386"/>
              <a:ext cx="1667173" cy="1167743"/>
              <a:chOff x="367531" y="1877791"/>
              <a:chExt cx="1667173" cy="1167743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855270" y="1877791"/>
                <a:ext cx="691696" cy="701802"/>
              </a:xfrm>
              <a:prstGeom prst="ellipse">
                <a:avLst/>
              </a:prstGeom>
              <a:solidFill>
                <a:srgbClr val="B3E2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ow Text"/>
                  <a:ea typeface="等线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367531" y="2626020"/>
                <a:ext cx="1667173" cy="419514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altLang="zh-CN" sz="1200" dirty="0">
                    <a:solidFill>
                      <a:schemeClr val="bg1">
                        <a:lumMod val="50000"/>
                        <a:alpha val="90000"/>
                      </a:schemeClr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QW-HS121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  <a:alpha val="90000"/>
                    </a:schemeClr>
                  </a:solidFill>
                  <a:effectLst/>
                  <a:uLnTx/>
                  <a:uFillTx/>
                  <a:latin typeface="Helvetica Now Text" panose="020B0504030202020204" pitchFamily="34" charset="0"/>
                  <a:ea typeface="等线 Light"/>
                </a:endParaRPr>
              </a:p>
            </p:txBody>
          </p:sp>
        </p:grpSp>
        <p:pic>
          <p:nvPicPr>
            <p:cNvPr id="25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773522" y="1987762"/>
              <a:ext cx="550231" cy="533680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6198949" y="1418544"/>
            <a:ext cx="5718731" cy="846386"/>
            <a:chOff x="6198949" y="1418544"/>
            <a:chExt cx="5718731" cy="846386"/>
          </a:xfrm>
        </p:grpSpPr>
        <p:sp>
          <p:nvSpPr>
            <p:cNvPr id="31" name="矩形 30"/>
            <p:cNvSpPr/>
            <p:nvPr/>
          </p:nvSpPr>
          <p:spPr>
            <a:xfrm>
              <a:off x="6871177" y="1418544"/>
              <a:ext cx="5046503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Privacy protection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Thermal image only, GDPR risk free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Support privacy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mask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198949" y="1577547"/>
              <a:ext cx="625248" cy="625248"/>
              <a:chOff x="7146926" y="3920784"/>
              <a:chExt cx="783827" cy="783827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6926" y="3920784"/>
                <a:ext cx="783827" cy="783827"/>
              </a:xfrm>
              <a:prstGeom prst="rect">
                <a:avLst/>
              </a:prstGeom>
            </p:spPr>
          </p:pic>
          <p:grpSp>
            <p:nvGrpSpPr>
              <p:cNvPr id="38" name="组合 37"/>
              <p:cNvGrpSpPr/>
              <p:nvPr/>
            </p:nvGrpSpPr>
            <p:grpSpPr>
              <a:xfrm rot="5400000">
                <a:off x="7183273" y="3970258"/>
                <a:ext cx="711132" cy="684879"/>
                <a:chOff x="7209994" y="3969154"/>
                <a:chExt cx="677657" cy="652640"/>
              </a:xfrm>
            </p:grpSpPr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09994" y="4191468"/>
                  <a:ext cx="430326" cy="430326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242162" y="4004247"/>
                  <a:ext cx="430326" cy="430326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457325" y="3969154"/>
                  <a:ext cx="430326" cy="430326"/>
                </a:xfrm>
                <a:prstGeom prst="rect">
                  <a:avLst/>
                </a:prstGeom>
              </p:spPr>
            </p:pic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392717" y="4171644"/>
                  <a:ext cx="430326" cy="430326"/>
                </a:xfrm>
                <a:prstGeom prst="rect">
                  <a:avLst/>
                </a:prstGeom>
              </p:spPr>
            </p:pic>
          </p:grpSp>
          <p:sp>
            <p:nvSpPr>
              <p:cNvPr id="39" name="矩形 38"/>
              <p:cNvSpPr/>
              <p:nvPr/>
            </p:nvSpPr>
            <p:spPr>
              <a:xfrm>
                <a:off x="7361173" y="4201945"/>
                <a:ext cx="355333" cy="217695"/>
              </a:xfrm>
              <a:prstGeom prst="rect">
                <a:avLst/>
              </a:prstGeom>
              <a:solidFill>
                <a:srgbClr val="80CF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7259972" y="4197281"/>
                <a:ext cx="557734" cy="250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00" dirty="0" smtClean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MASK</a:t>
                </a:r>
                <a:endParaRPr lang="en-US" altLang="zh-CN" sz="700" dirty="0">
                  <a:solidFill>
                    <a:srgbClr val="EF633F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198941" y="2941768"/>
            <a:ext cx="5718739" cy="1007968"/>
            <a:chOff x="6198941" y="2941768"/>
            <a:chExt cx="5718739" cy="1007968"/>
          </a:xfrm>
        </p:grpSpPr>
        <p:sp>
          <p:nvSpPr>
            <p:cNvPr id="34" name="矩形 33"/>
            <p:cNvSpPr/>
            <p:nvPr/>
          </p:nvSpPr>
          <p:spPr>
            <a:xfrm>
              <a:off x="6896011" y="2941768"/>
              <a:ext cx="5021669" cy="1007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Two way talk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Standard SIP protocol for two way talk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When care center receive alarms, nurse can start two way talk to have a quick check with the elderly 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6198941" y="3134484"/>
              <a:ext cx="697846" cy="596760"/>
              <a:chOff x="11178509" y="1723579"/>
              <a:chExt cx="916603" cy="783827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5154" y="1723579"/>
                <a:ext cx="783827" cy="783827"/>
              </a:xfrm>
              <a:prstGeom prst="rect">
                <a:avLst/>
              </a:prstGeom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81827" y="1821441"/>
                <a:ext cx="288726" cy="288726"/>
              </a:xfrm>
              <a:prstGeom prst="rect">
                <a:avLst/>
              </a:prstGeom>
            </p:spPr>
          </p:pic>
          <p:sp>
            <p:nvSpPr>
              <p:cNvPr id="55" name="矩形 54"/>
              <p:cNvSpPr/>
              <p:nvPr/>
            </p:nvSpPr>
            <p:spPr>
              <a:xfrm>
                <a:off x="11471749" y="2079707"/>
                <a:ext cx="623363" cy="404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700" dirty="0" smtClean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Voice</a:t>
                </a:r>
              </a:p>
              <a:p>
                <a:r>
                  <a:rPr lang="en-US" altLang="zh-CN" sz="700" dirty="0" smtClean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Talk</a:t>
                </a:r>
                <a:endParaRPr lang="en-US" altLang="zh-CN" sz="700" dirty="0">
                  <a:solidFill>
                    <a:srgbClr val="EF633F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78509" y="1856646"/>
                <a:ext cx="507041" cy="50704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915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spect="1"/>
          </p:cNvSpPr>
          <p:nvPr/>
        </p:nvSpPr>
        <p:spPr>
          <a:xfrm>
            <a:off x="710273" y="1743695"/>
            <a:ext cx="1921171" cy="1282664"/>
          </a:xfrm>
          <a:prstGeom prst="roundRect">
            <a:avLst>
              <a:gd name="adj" fmla="val 7398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50378" y="180255"/>
            <a:ext cx="7696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Existing </a:t>
            </a: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I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ssues in Nursing Home Service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31444" y="100258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</a:t>
            </a:r>
            <a:r>
              <a:rPr lang="en-US" altLang="zh-CN" sz="2400" dirty="0">
                <a:solidFill>
                  <a:srgbClr val="14A69A"/>
                </a:solidFill>
                <a:latin typeface="+mj-lt"/>
              </a:rPr>
              <a:t>Points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454648" y="100258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What We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14A69A"/>
                </a:solidFill>
                <a:latin typeface="+mj-lt"/>
              </a:rPr>
              <a:t>Need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sp>
        <p:nvSpPr>
          <p:cNvPr id="47" name="下箭头 46"/>
          <p:cNvSpPr/>
          <p:nvPr/>
        </p:nvSpPr>
        <p:spPr>
          <a:xfrm rot="16200000">
            <a:off x="5833203" y="2130876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2826095" y="1807946"/>
            <a:ext cx="326990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Inefficient daily ward rounds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Go from room to room may cost a lot of time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Unable to know the status of elder </a:t>
            </a:r>
            <a:r>
              <a:rPr lang="en-US" altLang="zh-CN" sz="1200" dirty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in real </a:t>
            </a: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time</a:t>
            </a:r>
            <a:endParaRPr lang="zh-CN" altLang="en-US" sz="1200" dirty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</p:txBody>
      </p:sp>
      <p:sp>
        <p:nvSpPr>
          <p:cNvPr id="75" name="圆角矩形 74"/>
          <p:cNvSpPr>
            <a:spLocks noChangeAspect="1"/>
          </p:cNvSpPr>
          <p:nvPr/>
        </p:nvSpPr>
        <p:spPr>
          <a:xfrm>
            <a:off x="710273" y="5170499"/>
            <a:ext cx="1921171" cy="1282664"/>
          </a:xfrm>
          <a:prstGeom prst="roundRect">
            <a:avLst>
              <a:gd name="adj" fmla="val 7398"/>
            </a:avLst>
          </a:prstGeom>
          <a:blipFill dpi="0" rotWithShape="1">
            <a:blip r:embed="rId5"/>
            <a:srcRect/>
            <a:stretch>
              <a:fillRect t="-3113" b="-305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826095" y="3758338"/>
            <a:ext cx="3730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Lack of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precise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and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meticulous management</a:t>
            </a:r>
            <a:r>
              <a:rPr lang="en-US" altLang="zh-CN" sz="16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2826095" y="5223209"/>
            <a:ext cx="326990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Lack of long-term health data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records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Lack of evidence such as sleep quality, heart rate to detect </a:t>
            </a:r>
            <a:r>
              <a:rPr lang="en-US" altLang="zh-CN" sz="1200" dirty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disease at an early stage</a:t>
            </a:r>
            <a:endParaRPr lang="zh-CN" altLang="en-US" sz="1200" dirty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</p:txBody>
      </p:sp>
      <p:sp>
        <p:nvSpPr>
          <p:cNvPr id="6" name="圆角矩形 5"/>
          <p:cNvSpPr>
            <a:spLocks noChangeAspect="1"/>
          </p:cNvSpPr>
          <p:nvPr/>
        </p:nvSpPr>
        <p:spPr>
          <a:xfrm>
            <a:off x="710274" y="3409394"/>
            <a:ext cx="1921170" cy="1282663"/>
          </a:xfrm>
          <a:prstGeom prst="roundRect">
            <a:avLst>
              <a:gd name="adj" fmla="val 6074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下箭头 77"/>
          <p:cNvSpPr/>
          <p:nvPr/>
        </p:nvSpPr>
        <p:spPr>
          <a:xfrm rot="16200000">
            <a:off x="5833204" y="3796574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下箭头 79"/>
          <p:cNvSpPr/>
          <p:nvPr/>
        </p:nvSpPr>
        <p:spPr>
          <a:xfrm rot="16200000">
            <a:off x="5833205" y="5557680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37491" y="2215750"/>
            <a:ext cx="3751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View if everyone is in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bed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in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real time</a:t>
            </a:r>
            <a:endParaRPr lang="en-US" altLang="zh-CN" sz="1200" dirty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49026" y="3881448"/>
            <a:ext cx="4753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Abnormal events alarm facilitate timely action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49026" y="5642554"/>
            <a:ext cx="3708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Daily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basic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vital signs and sleep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1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7" grpId="0" animBg="1"/>
      <p:bldP spid="78" grpId="0" animBg="1"/>
      <p:bldP spid="80" grpId="0" animBg="1"/>
      <p:bldP spid="2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727954"/>
            <a:ext cx="12192000" cy="613004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8663394">
            <a:off x="687570" y="2688992"/>
            <a:ext cx="601879" cy="662188"/>
            <a:chOff x="1801091" y="1865745"/>
            <a:chExt cx="618836" cy="680844"/>
          </a:xfrm>
          <a:solidFill>
            <a:schemeClr val="bg1">
              <a:lumMod val="60000"/>
              <a:lumOff val="40000"/>
            </a:schemeClr>
          </a:solidFill>
        </p:grpSpPr>
        <p:sp>
          <p:nvSpPr>
            <p:cNvPr id="7" name="空心弧 6"/>
            <p:cNvSpPr/>
            <p:nvPr/>
          </p:nvSpPr>
          <p:spPr>
            <a:xfrm>
              <a:off x="1801091" y="1865745"/>
              <a:ext cx="618836" cy="429744"/>
            </a:xfrm>
            <a:prstGeom prst="blockArc">
              <a:avLst>
                <a:gd name="adj1" fmla="val 10800000"/>
                <a:gd name="adj2" fmla="val 25"/>
                <a:gd name="adj3" fmla="val 62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空心弧 7"/>
            <p:cNvSpPr/>
            <p:nvPr/>
          </p:nvSpPr>
          <p:spPr>
            <a:xfrm>
              <a:off x="1880579" y="2078659"/>
              <a:ext cx="459860" cy="323273"/>
            </a:xfrm>
            <a:prstGeom prst="blockArc">
              <a:avLst>
                <a:gd name="adj1" fmla="val 10800000"/>
                <a:gd name="adj2" fmla="val 21476214"/>
                <a:gd name="adj3" fmla="val 80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空心弧 8"/>
            <p:cNvSpPr/>
            <p:nvPr/>
          </p:nvSpPr>
          <p:spPr>
            <a:xfrm>
              <a:off x="1926532" y="2295489"/>
              <a:ext cx="380372" cy="251100"/>
            </a:xfrm>
            <a:prstGeom prst="blockArc">
              <a:avLst>
                <a:gd name="adj1" fmla="val 10800000"/>
                <a:gd name="adj2" fmla="val 21470340"/>
                <a:gd name="adj3" fmla="val 109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7453" y="4224653"/>
            <a:ext cx="959160" cy="21607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4839E79-6B29-8D49-9FF0-FF6F0E3FAB91}"/>
              </a:ext>
            </a:extLst>
          </p:cNvPr>
          <p:cNvSpPr txBox="1"/>
          <p:nvPr/>
        </p:nvSpPr>
        <p:spPr>
          <a:xfrm>
            <a:off x="1614366" y="3357049"/>
            <a:ext cx="135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400" dirty="0" smtClean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Contraction</a:t>
            </a:r>
          </a:p>
          <a:p>
            <a:pPr>
              <a:defRPr/>
            </a:pPr>
            <a:r>
              <a:rPr kumimoji="1" lang="en-US" altLang="zh-CN" sz="1400" dirty="0" smtClean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&amp; Relaxation</a:t>
            </a:r>
          </a:p>
        </p:txBody>
      </p:sp>
      <p:sp>
        <p:nvSpPr>
          <p:cNvPr id="12" name="下箭头 11"/>
          <p:cNvSpPr/>
          <p:nvPr/>
        </p:nvSpPr>
        <p:spPr>
          <a:xfrm>
            <a:off x="8887317" y="2586353"/>
            <a:ext cx="175491" cy="281683"/>
          </a:xfrm>
          <a:prstGeom prst="downArrow">
            <a:avLst/>
          </a:prstGeom>
          <a:solidFill>
            <a:srgbClr val="5AC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8887316" y="4550051"/>
            <a:ext cx="175491" cy="281683"/>
          </a:xfrm>
          <a:prstGeom prst="downArrow">
            <a:avLst/>
          </a:prstGeom>
          <a:solidFill>
            <a:srgbClr val="5AC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781966" y="2985635"/>
            <a:ext cx="6050008" cy="1440000"/>
            <a:chOff x="5781966" y="2910376"/>
            <a:chExt cx="6050008" cy="1440000"/>
          </a:xfrm>
        </p:grpSpPr>
        <p:sp>
          <p:nvSpPr>
            <p:cNvPr id="15" name="矩形 14"/>
            <p:cNvSpPr/>
            <p:nvPr/>
          </p:nvSpPr>
          <p:spPr>
            <a:xfrm>
              <a:off x="8267385" y="3214878"/>
              <a:ext cx="356458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1600" dirty="0">
                  <a:solidFill>
                    <a:srgbClr val="FFFFFF">
                      <a:lumMod val="95000"/>
                    </a:srgbClr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Every time the </a:t>
              </a:r>
              <a:r>
                <a:rPr kumimoji="1" lang="en-US" altLang="zh-CN" sz="1600" dirty="0" smtClean="0">
                  <a:solidFill>
                    <a:srgbClr val="FFFFFF">
                      <a:lumMod val="95000"/>
                    </a:srgbClr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heart/chest </a:t>
              </a:r>
              <a:r>
                <a:rPr kumimoji="1" lang="en-US" altLang="zh-CN" sz="1600" dirty="0">
                  <a:solidFill>
                    <a:srgbClr val="FFFFFF">
                      <a:lumMod val="95000"/>
                    </a:srgbClr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contracts and relaxes, the device </a:t>
              </a:r>
              <a:r>
                <a:rPr kumimoji="1" lang="en-US" altLang="zh-CN" sz="1600" b="1" dirty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translate the wireless reflection into </a:t>
              </a:r>
              <a:r>
                <a:rPr kumimoji="1" lang="en-US" altLang="zh-CN" sz="1600" b="1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SCG</a:t>
              </a:r>
              <a:r>
                <a:rPr kumimoji="1" lang="zh-CN" altLang="en-US" sz="1600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；</a:t>
              </a:r>
              <a:endParaRPr kumimoji="1" lang="en-US" altLang="zh-CN" sz="1600" dirty="0">
                <a:solidFill>
                  <a:srgbClr val="5AC0B7"/>
                </a:solidFill>
                <a:latin typeface="Helvetica Now Text" panose="020B0504030202020204" pitchFamily="34" charset="0"/>
                <a:ea typeface="微软雅黑 Light" panose="020B0502040204020203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5834" y="3026903"/>
              <a:ext cx="2353079" cy="1206947"/>
            </a:xfrm>
            <a:prstGeom prst="rect">
              <a:avLst/>
            </a:prstGeom>
          </p:spPr>
        </p:pic>
        <p:sp>
          <p:nvSpPr>
            <p:cNvPr id="17" name="圆角矩形 16"/>
            <p:cNvSpPr/>
            <p:nvPr/>
          </p:nvSpPr>
          <p:spPr>
            <a:xfrm>
              <a:off x="5781966" y="2910376"/>
              <a:ext cx="6050008" cy="1440000"/>
            </a:xfrm>
            <a:prstGeom prst="roundRect">
              <a:avLst>
                <a:gd name="adj" fmla="val 8458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 Now Text" panose="020B0504030202020204" pitchFamily="34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28" y="2662738"/>
            <a:ext cx="2185091" cy="1830833"/>
          </a:xfrm>
          <a:prstGeom prst="rect">
            <a:avLst/>
          </a:prstGeom>
        </p:spPr>
      </p:pic>
      <p:sp>
        <p:nvSpPr>
          <p:cNvPr id="19" name="左右箭头 18"/>
          <p:cNvSpPr/>
          <p:nvPr/>
        </p:nvSpPr>
        <p:spPr>
          <a:xfrm rot="3757784">
            <a:off x="707556" y="3503410"/>
            <a:ext cx="1161997" cy="229749"/>
          </a:xfrm>
          <a:prstGeom prst="leftRightArrow">
            <a:avLst>
              <a:gd name="adj1" fmla="val 36734"/>
              <a:gd name="adj2" fmla="val 50000"/>
            </a:avLst>
          </a:prstGeom>
          <a:solidFill>
            <a:srgbClr val="5AC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781966" y="1026582"/>
            <a:ext cx="6050008" cy="1440000"/>
            <a:chOff x="5781966" y="1026582"/>
            <a:chExt cx="6050008" cy="1440000"/>
          </a:xfrm>
        </p:grpSpPr>
        <p:sp>
          <p:nvSpPr>
            <p:cNvPr id="22" name="矩形 21"/>
            <p:cNvSpPr/>
            <p:nvPr/>
          </p:nvSpPr>
          <p:spPr>
            <a:xfrm>
              <a:off x="8267385" y="1331084"/>
              <a:ext cx="34576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1600" dirty="0" smtClean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The  </a:t>
              </a:r>
              <a:r>
                <a:rPr kumimoji="1" lang="en-US" altLang="zh-CN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device send a wireless signal</a:t>
              </a:r>
              <a:r>
                <a:rPr kumimoji="1" lang="zh-CN" altLang="en-US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，</a:t>
              </a:r>
              <a:r>
                <a:rPr kumimoji="1" lang="en-US" altLang="zh-CN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which reflects human body and comes back</a:t>
              </a:r>
              <a:r>
                <a:rPr kumimoji="1" lang="zh-CN" altLang="en-US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；</a:t>
              </a:r>
              <a:endParaRPr kumimoji="1" lang="en-US" altLang="zh-CN" sz="1600" dirty="0">
                <a:solidFill>
                  <a:srgbClr val="FFFFFF"/>
                </a:solidFill>
                <a:latin typeface="Helvetica Now Text" panose="020B0504030202020204" pitchFamily="34" charset="0"/>
                <a:ea typeface="微软雅黑 Light" panose="020B0502040204020203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5781966" y="1026582"/>
              <a:ext cx="6050008" cy="1440000"/>
            </a:xfrm>
            <a:prstGeom prst="roundRect">
              <a:avLst>
                <a:gd name="adj" fmla="val 8458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 Now Text" panose="020B0504030202020204" pitchFamily="34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6439843" y="1231743"/>
              <a:ext cx="1757932" cy="1029678"/>
              <a:chOff x="6467517" y="1257820"/>
              <a:chExt cx="1757932" cy="1029678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6"/>
              <a:srcRect r="76185"/>
              <a:stretch/>
            </p:blipFill>
            <p:spPr>
              <a:xfrm>
                <a:off x="7781397" y="1257820"/>
                <a:ext cx="444052" cy="890958"/>
              </a:xfrm>
              <a:prstGeom prst="rect">
                <a:avLst/>
              </a:prstGeom>
            </p:spPr>
          </p:pic>
          <p:sp>
            <p:nvSpPr>
              <p:cNvPr id="27" name="等腰三角形 26"/>
              <p:cNvSpPr/>
              <p:nvPr/>
            </p:nvSpPr>
            <p:spPr>
              <a:xfrm rot="16200000">
                <a:off x="6628829" y="1134930"/>
                <a:ext cx="991256" cy="1313880"/>
              </a:xfrm>
              <a:prstGeom prst="triangle">
                <a:avLst/>
              </a:prstGeom>
              <a:gradFill>
                <a:gsLst>
                  <a:gs pos="100000">
                    <a:srgbClr val="5AC0B7">
                      <a:alpha val="15000"/>
                    </a:srgbClr>
                  </a:gs>
                  <a:gs pos="6000">
                    <a:srgbClr val="5AC0B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 Now Text" panose="020B0504030202020204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5781966" y="4944688"/>
            <a:ext cx="6050008" cy="1440000"/>
            <a:chOff x="5781966" y="4944688"/>
            <a:chExt cx="6050008" cy="1440000"/>
          </a:xfrm>
        </p:grpSpPr>
        <p:sp>
          <p:nvSpPr>
            <p:cNvPr id="29" name="矩形 28"/>
            <p:cNvSpPr/>
            <p:nvPr/>
          </p:nvSpPr>
          <p:spPr>
            <a:xfrm>
              <a:off x="8267385" y="5372301"/>
              <a:ext cx="34576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The algorithm learns and identifies </a:t>
              </a:r>
              <a:r>
                <a:rPr kumimoji="1" lang="en-US" altLang="zh-CN" sz="1600" b="1" dirty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heart and breathing </a:t>
              </a:r>
              <a:r>
                <a:rPr kumimoji="1" lang="en-US" altLang="zh-CN" sz="1600" b="1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rates</a:t>
              </a:r>
              <a:r>
                <a:rPr kumimoji="1" lang="zh-CN" altLang="en-US" sz="1600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；</a:t>
              </a:r>
              <a:endParaRPr kumimoji="1" lang="en-US" altLang="zh-CN" sz="1600" dirty="0" smtClean="0">
                <a:solidFill>
                  <a:srgbClr val="5AC0B7"/>
                </a:solidFill>
                <a:latin typeface="Helvetica Now Text" panose="020B0504030202020204" pitchFamily="34" charset="0"/>
                <a:ea typeface="微软雅黑 Light" panose="020B0502040204020203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5781966" y="4944688"/>
              <a:ext cx="6050008" cy="1440000"/>
            </a:xfrm>
            <a:prstGeom prst="roundRect">
              <a:avLst>
                <a:gd name="adj" fmla="val 8458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 Now Text" panose="020B0504030202020204" pitchFamily="34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6517103" y="5109418"/>
              <a:ext cx="1110541" cy="1110541"/>
              <a:chOff x="6377405" y="5038214"/>
              <a:chExt cx="1110541" cy="1110541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405" y="5038214"/>
                <a:ext cx="1110541" cy="1110541"/>
              </a:xfrm>
              <a:prstGeom prst="rect">
                <a:avLst/>
              </a:prstGeom>
            </p:spPr>
          </p:pic>
          <p:sp>
            <p:nvSpPr>
              <p:cNvPr id="33" name="文本框 32"/>
              <p:cNvSpPr txBox="1"/>
              <p:nvPr/>
            </p:nvSpPr>
            <p:spPr>
              <a:xfrm>
                <a:off x="6467517" y="5840978"/>
                <a:ext cx="8483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schemeClr val="accent6"/>
                    </a:solidFill>
                    <a:latin typeface="Helvetica Now Text" panose="020B0504030202020204" pitchFamily="34" charset="0"/>
                  </a:rPr>
                  <a:t>70 bpm</a:t>
                </a:r>
                <a:endParaRPr lang="zh-CN" altLang="en-US" sz="1400" dirty="0">
                  <a:solidFill>
                    <a:schemeClr val="accent6"/>
                  </a:solidFill>
                  <a:latin typeface="Helvetica Now Text" panose="020B0504030202020204" pitchFamily="34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 rot="20494027">
            <a:off x="1297441" y="4030912"/>
            <a:ext cx="583391" cy="641847"/>
            <a:chOff x="1801091" y="1865745"/>
            <a:chExt cx="618836" cy="680844"/>
          </a:xfrm>
          <a:solidFill>
            <a:srgbClr val="5AC0B7"/>
          </a:solidFill>
        </p:grpSpPr>
        <p:sp>
          <p:nvSpPr>
            <p:cNvPr id="35" name="空心弧 34"/>
            <p:cNvSpPr/>
            <p:nvPr/>
          </p:nvSpPr>
          <p:spPr>
            <a:xfrm>
              <a:off x="1801091" y="1865745"/>
              <a:ext cx="618836" cy="429744"/>
            </a:xfrm>
            <a:prstGeom prst="blockArc">
              <a:avLst>
                <a:gd name="adj1" fmla="val 10800000"/>
                <a:gd name="adj2" fmla="val 25"/>
                <a:gd name="adj3" fmla="val 62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空心弧 35"/>
            <p:cNvSpPr/>
            <p:nvPr/>
          </p:nvSpPr>
          <p:spPr>
            <a:xfrm>
              <a:off x="1880579" y="2078659"/>
              <a:ext cx="459860" cy="323273"/>
            </a:xfrm>
            <a:prstGeom prst="blockArc">
              <a:avLst>
                <a:gd name="adj1" fmla="val 10800000"/>
                <a:gd name="adj2" fmla="val 21476214"/>
                <a:gd name="adj3" fmla="val 80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空心弧 36"/>
            <p:cNvSpPr/>
            <p:nvPr/>
          </p:nvSpPr>
          <p:spPr>
            <a:xfrm>
              <a:off x="1926532" y="2295489"/>
              <a:ext cx="380372" cy="251100"/>
            </a:xfrm>
            <a:prstGeom prst="blockArc">
              <a:avLst>
                <a:gd name="adj1" fmla="val 10800000"/>
                <a:gd name="adj2" fmla="val 21470340"/>
                <a:gd name="adj3" fmla="val 109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0" y="2102531"/>
            <a:ext cx="755430" cy="74308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73" y="1316106"/>
            <a:ext cx="755430" cy="743086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828673" y="157787"/>
            <a:ext cx="7381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Auxiliary Care Radar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2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04935 0.19421 " pathEditMode="relative" rAng="0" ptsTypes="AA">
                                      <p:cBhvr>
                                        <p:cTn id="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45833E-6 -7.40741E-7 L -0.04935 -0.19422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d0a78786-6cd9-4fad-836f-86af74f52149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44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443;"/>
  <p:tag name="ISLIDE.PICTURE" val="#VCG41N1250623098;#VCG41N1250623098;#VCG4115509951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VCG41N884641990;#VCG41N1314973959;#VCG41N1209868843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5047;"/>
</p:tagLst>
</file>

<file path=ppt/theme/theme1.xml><?xml version="1.0" encoding="utf-8"?>
<a:theme xmlns:a="http://schemas.openxmlformats.org/drawingml/2006/main" name="Office 主题">
  <a:themeElements>
    <a:clrScheme name="浅色-医疗行业">
      <a:dk1>
        <a:srgbClr val="646464"/>
      </a:dk1>
      <a:lt1>
        <a:srgbClr val="3D3D3D"/>
      </a:lt1>
      <a:dk2>
        <a:srgbClr val="B1B1B1"/>
      </a:dk2>
      <a:lt2>
        <a:srgbClr val="8B8B8B"/>
      </a:lt2>
      <a:accent1>
        <a:srgbClr val="14A69A"/>
      </a:accent1>
      <a:accent2>
        <a:srgbClr val="CF6A3D"/>
      </a:accent2>
      <a:accent3>
        <a:srgbClr val="4F71C2"/>
      </a:accent3>
      <a:accent4>
        <a:srgbClr val="FFFFFF"/>
      </a:accent4>
      <a:accent5>
        <a:srgbClr val="CBCACA"/>
      </a:accent5>
      <a:accent6>
        <a:srgbClr val="F2F2F3"/>
      </a:accent6>
      <a:hlink>
        <a:srgbClr val="14A69A"/>
      </a:hlink>
      <a:folHlink>
        <a:srgbClr val="0F7B73"/>
      </a:folHlink>
    </a:clrScheme>
    <a:fontScheme name="PPT字体">
      <a:majorFont>
        <a:latin typeface="Helvetica Now Text Bold"/>
        <a:ea typeface="微软雅黑"/>
        <a:cs typeface=""/>
      </a:majorFont>
      <a:minorFont>
        <a:latin typeface="Helvetica Now Tex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浅色-医疗行业">
      <a:dk1>
        <a:srgbClr val="646464"/>
      </a:dk1>
      <a:lt1>
        <a:srgbClr val="3D3D3D"/>
      </a:lt1>
      <a:dk2>
        <a:srgbClr val="B1B1B1"/>
      </a:dk2>
      <a:lt2>
        <a:srgbClr val="8B8B8B"/>
      </a:lt2>
      <a:accent1>
        <a:srgbClr val="14A69A"/>
      </a:accent1>
      <a:accent2>
        <a:srgbClr val="CF6A3D"/>
      </a:accent2>
      <a:accent3>
        <a:srgbClr val="4F71C2"/>
      </a:accent3>
      <a:accent4>
        <a:srgbClr val="FFFFFF"/>
      </a:accent4>
      <a:accent5>
        <a:srgbClr val="CBCACA"/>
      </a:accent5>
      <a:accent6>
        <a:srgbClr val="F2F2F3"/>
      </a:accent6>
      <a:hlink>
        <a:srgbClr val="14A69A"/>
      </a:hlink>
      <a:folHlink>
        <a:srgbClr val="0F7B73"/>
      </a:folHlink>
    </a:clrScheme>
    <a:fontScheme name="PPT字体">
      <a:majorFont>
        <a:latin typeface="Helvetica Now Text Bold"/>
        <a:ea typeface="微软雅黑"/>
        <a:cs typeface=""/>
      </a:majorFont>
      <a:minorFont>
        <a:latin typeface="Helvetica Now Tex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19160</TotalTime>
  <Words>2464</Words>
  <Application>Microsoft Office PowerPoint</Application>
  <PresentationFormat>宽屏</PresentationFormat>
  <Paragraphs>409</Paragraphs>
  <Slides>19</Slides>
  <Notes>19</Notes>
  <HiddenSlides>1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FZLanTingHeiS-EL-GB</vt:lpstr>
      <vt:lpstr>Gilroy</vt:lpstr>
      <vt:lpstr>Helvetica Neue Medium</vt:lpstr>
      <vt:lpstr>TSTAR PRO Medium</vt:lpstr>
      <vt:lpstr>等线</vt:lpstr>
      <vt:lpstr>等线 Light</vt:lpstr>
      <vt:lpstr>宋体</vt:lpstr>
      <vt:lpstr>微软雅黑</vt:lpstr>
      <vt:lpstr>微软雅黑</vt:lpstr>
      <vt:lpstr>微软雅黑 Light</vt:lpstr>
      <vt:lpstr>Arial</vt:lpstr>
      <vt:lpstr>Calibri</vt:lpstr>
      <vt:lpstr>Helvetica</vt:lpstr>
      <vt:lpstr>Helvetica Now Text</vt:lpstr>
      <vt:lpstr>Helvetica Now Text Bold</vt:lpstr>
      <vt:lpstr>Helvetica Now Text Light</vt:lpstr>
      <vt:lpstr>Helvetica Now Text Medium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hik</dc:creator>
  <cp:lastModifiedBy>周子豪7</cp:lastModifiedBy>
  <cp:revision>885</cp:revision>
  <dcterms:created xsi:type="dcterms:W3CDTF">2022-06-07T08:26:00Z</dcterms:created>
  <dcterms:modified xsi:type="dcterms:W3CDTF">2023-04-07T06:49:17Z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2052-11.1.0.11622</vt:lpwstr>
  </property>
  <property fmtid="{D5CDD505-2E9C-101B-9397-08002B2CF9AE}" pid="3" name="ICV">
    <vt:lpwstr>A2952ABFDCA7484A8157B4D350AB4706</vt:lpwstr>
  </property>
</Properties>
</file>